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 id="271" r:id="rId14"/>
    <p:sldId id="268" r:id="rId15"/>
    <p:sldId id="269" r:id="rId16"/>
    <p:sldId id="270"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Quicksan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y5ZY7AQbypTOjFxpKrVYrsR4PG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E Padilla" initials="" lastIdx="2" clrIdx="0"/>
  <p:cmAuthor id="1" name="Ronak Ramachandr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1-15T04:28:55.724" idx="1">
    <p:pos x="6000" y="0"/>
    <p:text>@m.gelman@utexas.edu, fill this slide with what you wanted to share regarding SQUID!
_Assigned to Michelle L Gelman_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SO2I74"/>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3-01-16T21:47:45.299" idx="2">
    <p:pos x="6000" y="0"/>
    <p:text>@reddy.rithvik15@gmail.com As diractor of research groups, fill this out as you see fit!
_Reassigned to Rithvik Reddy_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SO2I78"/>
      </p:ext>
    </p:extLst>
  </p:cm>
  <p:cm authorId="1" dt="2023-01-16T21:47:45.299" idx="1">
    <p:pos x="6000" y="0"/>
    <p:text>Added some details!</p:text>
    <p:extLst>
      <p:ext uri="{C676402C-5697-4E1C-873F-D02D1690AC5C}">
        <p15:threadingInfo xmlns:p15="http://schemas.microsoft.com/office/powerpoint/2012/main" timeZoneBias="0">
          <p15:parentCm authorId="0" idx="2"/>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RcyAn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d518b0a892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g1d518b0a89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786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d6e5d3485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g1d6e5d348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8947524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d8947524e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897499783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489749978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Overview slide</a:t>
            </a: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8abd0461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148abd04610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89749978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g1489749978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a:spLocks noGrp="1"/>
          </p:cNvSpPr>
          <p:nvPr>
            <p:ph type="pic" idx="2"/>
          </p:nvPr>
        </p:nvSpPr>
        <p:spPr>
          <a:xfrm>
            <a:off x="5183188" y="987425"/>
            <a:ext cx="6172200" cy="4873625"/>
          </a:xfrm>
          <a:prstGeom prst="rect">
            <a:avLst/>
          </a:prstGeom>
          <a:noFill/>
          <a:ln>
            <a:noFill/>
          </a:ln>
        </p:spPr>
      </p:sp>
      <p:sp>
        <p:nvSpPr>
          <p:cNvPr id="64" name="Google Shape;64;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channel/UCh4RUelsW3hNgywsg5qtUdA" TargetMode="External"/><Relationship Id="rId3" Type="http://schemas.openxmlformats.org/officeDocument/2006/relationships/hyperlink" Target="https://www.instagram.com/texasquantum/?hl=en" TargetMode="External"/><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hyperlink" Target="https://discord.gg/34Z9UMtk" TargetMode="External"/><Relationship Id="rId10" Type="http://schemas.openxmlformats.org/officeDocument/2006/relationships/hyperlink" Target="https://mobile.twitter.com/hookemhadamards" TargetMode="External"/><Relationship Id="rId4" Type="http://schemas.openxmlformats.org/officeDocument/2006/relationships/image" Target="../media/image19.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
          <p:cNvSpPr txBox="1">
            <a:spLocks noGrp="1"/>
          </p:cNvSpPr>
          <p:nvPr>
            <p:ph type="ctrTitle"/>
          </p:nvPr>
        </p:nvSpPr>
        <p:spPr>
          <a:xfrm>
            <a:off x="6746628" y="1783959"/>
            <a:ext cx="4645250" cy="28891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alibri"/>
              <a:buNone/>
            </a:pPr>
            <a:r>
              <a:rPr lang="en-US">
                <a:solidFill>
                  <a:schemeClr val="lt1"/>
                </a:solidFill>
              </a:rPr>
              <a:t>Quantum Collective </a:t>
            </a:r>
            <a:endParaRPr/>
          </a:p>
        </p:txBody>
      </p:sp>
      <p:sp>
        <p:nvSpPr>
          <p:cNvPr id="86" name="Google Shape;86;p1"/>
          <p:cNvSpPr txBox="1">
            <a:spLocks noGrp="1"/>
          </p:cNvSpPr>
          <p:nvPr>
            <p:ph type="subTitle" idx="1"/>
          </p:nvPr>
        </p:nvSpPr>
        <p:spPr>
          <a:xfrm>
            <a:off x="6746627" y="4750893"/>
            <a:ext cx="4645250" cy="11478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solidFill>
                  <a:schemeClr val="lt1"/>
                </a:solidFill>
              </a:rPr>
              <a:t>The University of Texas at Austin</a:t>
            </a:r>
            <a:endParaRPr/>
          </a:p>
        </p:txBody>
      </p:sp>
      <p:sp>
        <p:nvSpPr>
          <p:cNvPr id="87" name="Google Shape;87;p1"/>
          <p:cNvSpPr/>
          <p:nvPr/>
        </p:nvSpPr>
        <p:spPr>
          <a:xfrm flipH="1">
            <a:off x="0" y="0"/>
            <a:ext cx="6172782"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p:nvPr/>
        </p:nvSpPr>
        <p:spPr>
          <a:xfrm>
            <a:off x="0" y="0"/>
            <a:ext cx="6024154" cy="6858000"/>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9" name="Google Shape;89;p1" descr="Logo&#10;&#10;Description automatically generated"/>
          <p:cNvPicPr preferRelativeResize="0"/>
          <p:nvPr/>
        </p:nvPicPr>
        <p:blipFill rotWithShape="1">
          <a:blip r:embed="rId3">
            <a:alphaModFix/>
          </a:blip>
          <a:srcRect/>
          <a:stretch/>
        </p:blipFill>
        <p:spPr>
          <a:xfrm>
            <a:off x="419382" y="1090358"/>
            <a:ext cx="4047843" cy="3309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d518b0a892_1_15"/>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Correspondence with professors</a:t>
            </a:r>
            <a:endParaRPr sz="1400" b="0" i="0" u="none" strike="noStrike" cap="none">
              <a:solidFill>
                <a:srgbClr val="000000"/>
              </a:solidFill>
              <a:latin typeface="Arial"/>
              <a:ea typeface="Arial"/>
              <a:cs typeface="Arial"/>
              <a:sym typeface="Arial"/>
            </a:endParaRPr>
          </a:p>
        </p:txBody>
      </p:sp>
      <p:sp>
        <p:nvSpPr>
          <p:cNvPr id="198" name="Google Shape;198;g1d518b0a892_1_15"/>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g1d518b0a892_1_15"/>
          <p:cNvSpPr txBox="1"/>
          <p:nvPr/>
        </p:nvSpPr>
        <p:spPr>
          <a:xfrm>
            <a:off x="74813" y="1884977"/>
            <a:ext cx="10493660" cy="258375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chemeClr val="dk1"/>
                </a:solidFill>
                <a:latin typeface="Calibri"/>
                <a:ea typeface="Calibri"/>
                <a:cs typeface="Calibri"/>
                <a:sym typeface="Calibri"/>
              </a:rPr>
              <a:t>How does this work?</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It’s simple… email professors or go to their office and ask them for help. It will spare a lot of the needless trouble that accompanies trying to scour the thousands of papers out there. </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They can inform which papers are </a:t>
            </a:r>
            <a:r>
              <a:rPr lang="en-US" sz="2100" b="0" i="1" u="none" strike="noStrike" cap="none">
                <a:solidFill>
                  <a:schemeClr val="dk1"/>
                </a:solidFill>
                <a:highlight>
                  <a:srgbClr val="FFFFFF"/>
                </a:highlight>
                <a:latin typeface="Quicksand"/>
                <a:ea typeface="Quicksand"/>
                <a:cs typeface="Quicksand"/>
                <a:sym typeface="Quicksand"/>
              </a:rPr>
              <a:t>seminal papers, </a:t>
            </a:r>
            <a:r>
              <a:rPr lang="en-US" sz="2100" b="0" i="0" u="none" strike="noStrike" cap="none">
                <a:solidFill>
                  <a:schemeClr val="dk1"/>
                </a:solidFill>
                <a:highlight>
                  <a:srgbClr val="FFFFFF"/>
                </a:highlight>
                <a:latin typeface="Quicksand"/>
                <a:ea typeface="Quicksand"/>
                <a:cs typeface="Quicksand"/>
                <a:sym typeface="Quicksand"/>
              </a:rPr>
              <a:t>which serve as good introductions to a niche subfield, or which reveal groundbreaking techniques/ideas. </a:t>
            </a:r>
            <a:endParaRPr/>
          </a:p>
        </p:txBody>
      </p:sp>
      <p:sp>
        <p:nvSpPr>
          <p:cNvPr id="200" name="Google Shape;200;g1d518b0a892_1_15"/>
          <p:cNvSpPr txBox="1"/>
          <p:nvPr/>
        </p:nvSpPr>
        <p:spPr>
          <a:xfrm>
            <a:off x="74813" y="1309268"/>
            <a:ext cx="10493660" cy="50780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This is a very important if you’re particularly invested in a research topic</a:t>
            </a:r>
            <a:endParaRPr sz="2100" b="0" i="0" u="none" strike="noStrike" cap="none">
              <a:solidFill>
                <a:schemeClr val="dk1"/>
              </a:solidFill>
              <a:highlight>
                <a:srgbClr val="FFFFFF"/>
              </a:highlight>
              <a:latin typeface="Quicksand"/>
              <a:ea typeface="Quicksand"/>
              <a:cs typeface="Quicksand"/>
              <a:sym typeface="Quicksand"/>
            </a:endParaRPr>
          </a:p>
        </p:txBody>
      </p:sp>
      <p:sp>
        <p:nvSpPr>
          <p:cNvPr id="201" name="Google Shape;201;g1d518b0a892_1_15"/>
          <p:cNvSpPr txBox="1"/>
          <p:nvPr/>
        </p:nvSpPr>
        <p:spPr>
          <a:xfrm>
            <a:off x="74813" y="4536639"/>
            <a:ext cx="10493660" cy="1154132"/>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This is related to the idea of research as dually a piece of technical, thorough, organized writing with novel results and a social process that is hardly guaranteed to be steady and definite. </a:t>
            </a:r>
            <a:endParaRPr sz="2100" b="0" i="0" u="none" strike="noStrike" cap="none">
              <a:solidFill>
                <a:schemeClr val="dk1"/>
              </a:solidFill>
              <a:highlight>
                <a:srgbClr val="FFFFFF"/>
              </a:highlight>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How do you actually ‘read a paper’?</a:t>
            </a:r>
            <a:endParaRPr sz="1400" b="0" i="0" u="none" strike="noStrike" cap="none">
              <a:solidFill>
                <a:srgbClr val="000000"/>
              </a:solidFill>
              <a:latin typeface="Arial"/>
              <a:ea typeface="Arial"/>
              <a:cs typeface="Arial"/>
              <a:sym typeface="Arial"/>
            </a:endParaRPr>
          </a:p>
        </p:txBody>
      </p:sp>
      <p:sp>
        <p:nvSpPr>
          <p:cNvPr id="207" name="Google Shape;207;p23"/>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3"/>
          <p:cNvSpPr txBox="1"/>
          <p:nvPr/>
        </p:nvSpPr>
        <p:spPr>
          <a:xfrm>
            <a:off x="74813" y="2370169"/>
            <a:ext cx="10493660" cy="419958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dirty="0">
                <a:solidFill>
                  <a:schemeClr val="dk1"/>
                </a:solidFill>
                <a:latin typeface="Calibri"/>
                <a:ea typeface="Calibri"/>
                <a:cs typeface="Calibri"/>
                <a:sym typeface="Calibri"/>
              </a:rPr>
              <a:t>The well-known 3-step process broken into a few more steps</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Read the abstract, summary very carefully. Authors are trained/incentivized to write brief but thorough abstract</a:t>
            </a:r>
            <a:r>
              <a:rPr lang="en-US" sz="2100" dirty="0">
                <a:solidFill>
                  <a:schemeClr val="dk1"/>
                </a:solidFill>
                <a:highlight>
                  <a:srgbClr val="FFFFFF"/>
                </a:highlight>
                <a:latin typeface="Quicksand"/>
                <a:ea typeface="Quicksand"/>
                <a:cs typeface="Quicksand"/>
                <a:sym typeface="Quicksand"/>
              </a:rPr>
              <a:t> so you’re mostly in good luck. </a:t>
            </a: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Next, read the conclusions, glance and the headings, first few lines under each heading and all the pictures. The pictures are indispensable in quickly gauging what is being discussed.</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Make another go at it but this time, dig into the details of the argument but not into every specific. For example, if there is a mathematical proof which uses a very clever but not too relevant trick using the Chebyshev inequality or something, it might be fine to ignore such things sometimes.  </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Continuing on….</a:t>
            </a:r>
            <a:endParaRPr dirty="0"/>
          </a:p>
          <a:p>
            <a:pPr marL="457200" marR="0" lvl="0" indent="-228600" algn="l" rtl="0">
              <a:lnSpc>
                <a:spcPct val="100000"/>
              </a:lnSpc>
              <a:spcBef>
                <a:spcPts val="0"/>
              </a:spcBef>
              <a:spcAft>
                <a:spcPts val="0"/>
              </a:spcAft>
              <a:buClr>
                <a:schemeClr val="dk1"/>
              </a:buClr>
              <a:buSzPts val="2900"/>
              <a:buFont typeface="Quicksand"/>
              <a:buNone/>
            </a:pPr>
            <a:endParaRPr sz="2100" b="0" i="0" u="none" strike="noStrike" cap="none" dirty="0">
              <a:solidFill>
                <a:schemeClr val="dk1"/>
              </a:solidFill>
              <a:highlight>
                <a:srgbClr val="FFFFFF"/>
              </a:highlight>
              <a:latin typeface="Quicksand"/>
              <a:ea typeface="Quicksand"/>
              <a:cs typeface="Quicksand"/>
              <a:sym typeface="Quicksand"/>
            </a:endParaRPr>
          </a:p>
        </p:txBody>
      </p:sp>
      <p:sp>
        <p:nvSpPr>
          <p:cNvPr id="209" name="Google Shape;209;p23"/>
          <p:cNvSpPr txBox="1"/>
          <p:nvPr/>
        </p:nvSpPr>
        <p:spPr>
          <a:xfrm>
            <a:off x="74813" y="1626509"/>
            <a:ext cx="10493660" cy="50780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Here is the most challenging part of the process</a:t>
            </a:r>
            <a:endParaRPr sz="2100" b="0" i="0" u="none" strike="noStrike" cap="none">
              <a:solidFill>
                <a:schemeClr val="dk1"/>
              </a:solidFill>
              <a:highlight>
                <a:srgbClr val="FFFFFF"/>
              </a:highlight>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How do you actually ‘read a paper’?</a:t>
            </a:r>
            <a:endParaRPr sz="1400" b="0" i="0" u="none" strike="noStrike" cap="none">
              <a:solidFill>
                <a:srgbClr val="000000"/>
              </a:solidFill>
              <a:latin typeface="Arial"/>
              <a:ea typeface="Arial"/>
              <a:cs typeface="Arial"/>
              <a:sym typeface="Arial"/>
            </a:endParaRPr>
          </a:p>
        </p:txBody>
      </p:sp>
      <p:sp>
        <p:nvSpPr>
          <p:cNvPr id="215" name="Google Shape;215;p24"/>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
          <p:cNvSpPr txBox="1"/>
          <p:nvPr/>
        </p:nvSpPr>
        <p:spPr>
          <a:xfrm>
            <a:off x="74813" y="1412226"/>
            <a:ext cx="10493660" cy="129109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dirty="0">
                <a:solidFill>
                  <a:schemeClr val="dk1"/>
                </a:solidFill>
                <a:latin typeface="Calibri"/>
                <a:ea typeface="Calibri"/>
                <a:cs typeface="Calibri"/>
                <a:sym typeface="Calibri"/>
              </a:rPr>
              <a:t>The Unyielding Optimization Conundrum?</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1" i="0" u="none" strike="noStrike" cap="none" dirty="0">
                <a:solidFill>
                  <a:schemeClr val="dk1"/>
                </a:solidFill>
                <a:highlight>
                  <a:srgbClr val="FFFFFF"/>
                </a:highlight>
                <a:latin typeface="Quicksand"/>
                <a:ea typeface="Quicksand"/>
                <a:cs typeface="Quicksand"/>
                <a:sym typeface="Quicksand"/>
              </a:rPr>
              <a:t>What do I ignore vs What do I ‘read’?</a:t>
            </a:r>
            <a:r>
              <a:rPr lang="en-US" sz="2100" b="0" i="0" u="none" strike="noStrike" cap="none" dirty="0">
                <a:solidFill>
                  <a:schemeClr val="dk1"/>
                </a:solidFill>
                <a:highlight>
                  <a:srgbClr val="FFFFFF"/>
                </a:highlight>
                <a:latin typeface="Quicksand"/>
                <a:ea typeface="Quicksand"/>
                <a:cs typeface="Quicksand"/>
                <a:sym typeface="Quicksand"/>
              </a:rPr>
              <a:t> This takes experience gained from making such attempts in some field. </a:t>
            </a:r>
            <a:endParaRPr dirty="0"/>
          </a:p>
        </p:txBody>
      </p:sp>
      <p:sp>
        <p:nvSpPr>
          <p:cNvPr id="217" name="Google Shape;217;p24"/>
          <p:cNvSpPr txBox="1"/>
          <p:nvPr/>
        </p:nvSpPr>
        <p:spPr>
          <a:xfrm>
            <a:off x="180560" y="2874184"/>
            <a:ext cx="10493660" cy="11541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0" i="0" u="none" strike="noStrike" cap="none" dirty="0">
                <a:solidFill>
                  <a:schemeClr val="dk1"/>
                </a:solidFill>
                <a:highlight>
                  <a:srgbClr val="FFFFFF"/>
                </a:highlight>
                <a:latin typeface="Quicksand"/>
                <a:ea typeface="Quicksand"/>
                <a:cs typeface="Quicksand"/>
                <a:sym typeface="Quicksand"/>
              </a:rPr>
              <a:t>If one is just starting off in some field, I highly recommend taking some of the most important/seminal papers and reading them thoroughly(as in every single statement) before familiarizing yourself with usual methods.</a:t>
            </a:r>
            <a:endParaRPr dirty="0"/>
          </a:p>
        </p:txBody>
      </p:sp>
      <p:sp>
        <p:nvSpPr>
          <p:cNvPr id="218" name="Google Shape;218;p24"/>
          <p:cNvSpPr txBox="1"/>
          <p:nvPr/>
        </p:nvSpPr>
        <p:spPr>
          <a:xfrm>
            <a:off x="74813" y="4154682"/>
            <a:ext cx="10493660" cy="269147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dirty="0">
                <a:solidFill>
                  <a:schemeClr val="dk1"/>
                </a:solidFill>
                <a:latin typeface="Calibri"/>
                <a:ea typeface="Calibri"/>
                <a:cs typeface="Calibri"/>
                <a:sym typeface="Calibri"/>
              </a:rPr>
              <a:t>Continuing on..(The Next Step)</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Now, it is time to actively engage with the research material/text. This is perhaps the most challenging part of the process. And, what does it involve?</a:t>
            </a:r>
          </a:p>
          <a:p>
            <a:pPr marL="457200" marR="0" lvl="0" indent="-412750" algn="l" rtl="0">
              <a:lnSpc>
                <a:spcPct val="100000"/>
              </a:lnSpc>
              <a:spcBef>
                <a:spcPts val="0"/>
              </a:spcBef>
              <a:spcAft>
                <a:spcPts val="0"/>
              </a:spcAft>
              <a:buClr>
                <a:schemeClr val="dk1"/>
              </a:buClr>
              <a:buSzPts val="2900"/>
              <a:buFont typeface="Quicksand"/>
              <a:buChar char="●"/>
            </a:pPr>
            <a:r>
              <a:rPr lang="en-US" sz="2100" dirty="0">
                <a:solidFill>
                  <a:schemeClr val="dk1"/>
                </a:solidFill>
                <a:highlight>
                  <a:srgbClr val="FFFFFF"/>
                </a:highlight>
                <a:latin typeface="Quicksand"/>
                <a:ea typeface="Quicksand"/>
                <a:cs typeface="Quicksand"/>
                <a:sym typeface="Quicksand"/>
              </a:rPr>
              <a:t>Active engagement with the paper/text; taking notes; intuition of the techniques used which also means ‘</a:t>
            </a:r>
            <a:r>
              <a:rPr lang="en-US" sz="2100" i="1" dirty="0">
                <a:solidFill>
                  <a:schemeClr val="dk1"/>
                </a:solidFill>
                <a:highlight>
                  <a:srgbClr val="FFFFFF"/>
                </a:highlight>
                <a:latin typeface="Quicksand"/>
                <a:ea typeface="Quicksand"/>
                <a:cs typeface="Quicksand"/>
                <a:sym typeface="Quicksand"/>
              </a:rPr>
              <a:t>some prediction of the rest of the paper’</a:t>
            </a:r>
          </a:p>
          <a:p>
            <a:pPr marL="457200" marR="0" lvl="0" indent="-412750" algn="l" rtl="0">
              <a:lnSpc>
                <a:spcPct val="100000"/>
              </a:lnSpc>
              <a:spcBef>
                <a:spcPts val="0"/>
              </a:spcBef>
              <a:spcAft>
                <a:spcPts val="0"/>
              </a:spcAft>
              <a:buClr>
                <a:schemeClr val="dk1"/>
              </a:buClr>
              <a:buSzPts val="2900"/>
              <a:buFont typeface="Quicksand"/>
              <a:buChar char="●"/>
            </a:pPr>
            <a:r>
              <a:rPr lang="en-US" sz="2100" b="0" i="1" u="none" strike="noStrike" cap="none" dirty="0">
                <a:solidFill>
                  <a:schemeClr val="dk1"/>
                </a:solidFill>
                <a:highlight>
                  <a:srgbClr val="FFFFFF"/>
                </a:highlight>
                <a:latin typeface="Quicksand"/>
                <a:ea typeface="Quicksand"/>
                <a:cs typeface="Quicksand"/>
                <a:sym typeface="Quicksand"/>
              </a:rPr>
              <a:t>…..</a:t>
            </a:r>
            <a:endParaRPr lang="en-US" sz="2100" b="0" i="0" u="none" strike="noStrike" cap="none" dirty="0">
              <a:solidFill>
                <a:schemeClr val="dk1"/>
              </a:solidFill>
              <a:highlight>
                <a:srgbClr val="FFFFFF"/>
              </a:highlight>
              <a:latin typeface="Quicksand"/>
              <a:ea typeface="Quicksand"/>
              <a:cs typeface="Quicksand"/>
              <a:sym typeface="Quicksand"/>
            </a:endParaRPr>
          </a:p>
          <a:p>
            <a:pPr marL="457200" marR="0" lvl="0" indent="-412750" algn="l" rtl="0">
              <a:lnSpc>
                <a:spcPct val="100000"/>
              </a:lnSpc>
              <a:spcBef>
                <a:spcPts val="0"/>
              </a:spcBef>
              <a:spcAft>
                <a:spcPts val="0"/>
              </a:spcAft>
              <a:buClr>
                <a:schemeClr val="dk1"/>
              </a:buClr>
              <a:buSzPts val="2900"/>
              <a:buFont typeface="Quicksand"/>
              <a:buChar char="●"/>
            </a:pPr>
            <a:endParaRPr lang="en-US" dirty="0"/>
          </a:p>
          <a:p>
            <a:pPr marL="457200" marR="0" lvl="0" indent="-412750" algn="l" rtl="0">
              <a:lnSpc>
                <a:spcPct val="100000"/>
              </a:lnSpc>
              <a:spcBef>
                <a:spcPts val="0"/>
              </a:spcBef>
              <a:spcAft>
                <a:spcPts val="0"/>
              </a:spcAft>
              <a:buClr>
                <a:schemeClr val="dk1"/>
              </a:buClr>
              <a:buSzPts val="2900"/>
              <a:buFont typeface="Quicksand"/>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How do you actually ‘read a paper’?</a:t>
            </a:r>
            <a:endParaRPr sz="1400" b="0" i="0" u="none" strike="noStrike" cap="none">
              <a:solidFill>
                <a:srgbClr val="000000"/>
              </a:solidFill>
              <a:latin typeface="Arial"/>
              <a:ea typeface="Arial"/>
              <a:cs typeface="Arial"/>
              <a:sym typeface="Arial"/>
            </a:endParaRPr>
          </a:p>
        </p:txBody>
      </p:sp>
      <p:sp>
        <p:nvSpPr>
          <p:cNvPr id="215" name="Google Shape;215;p24"/>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24"/>
          <p:cNvSpPr txBox="1"/>
          <p:nvPr/>
        </p:nvSpPr>
        <p:spPr>
          <a:xfrm>
            <a:off x="74813" y="1449710"/>
            <a:ext cx="10493660" cy="830966"/>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0" i="0" u="none" strike="noStrike" cap="none" dirty="0">
                <a:solidFill>
                  <a:schemeClr val="dk1"/>
                </a:solidFill>
                <a:highlight>
                  <a:srgbClr val="FFFFFF"/>
                </a:highlight>
                <a:latin typeface="Quicksand"/>
                <a:ea typeface="Quicksand"/>
                <a:cs typeface="Quicksand"/>
                <a:sym typeface="Quicksand"/>
              </a:rPr>
              <a:t>It is crucial that one differentiates this final step from merely </a:t>
            </a:r>
            <a:r>
              <a:rPr lang="en-US" sz="2100" b="0" i="1" u="none" strike="noStrike" cap="none" dirty="0">
                <a:solidFill>
                  <a:schemeClr val="dk1"/>
                </a:solidFill>
                <a:highlight>
                  <a:srgbClr val="FFFFFF"/>
                </a:highlight>
                <a:latin typeface="Quicksand"/>
                <a:ea typeface="Quicksand"/>
                <a:cs typeface="Quicksand"/>
                <a:sym typeface="Quicksand"/>
              </a:rPr>
              <a:t>reading a textbook </a:t>
            </a:r>
            <a:r>
              <a:rPr lang="en-US" sz="2100" b="0" u="none" strike="noStrike" cap="none" dirty="0">
                <a:solidFill>
                  <a:schemeClr val="dk1"/>
                </a:solidFill>
                <a:highlight>
                  <a:srgbClr val="FFFFFF"/>
                </a:highlight>
                <a:latin typeface="Quicksand"/>
                <a:ea typeface="Quicksand"/>
                <a:cs typeface="Quicksand"/>
                <a:sym typeface="Quicksand"/>
              </a:rPr>
              <a:t>as you’re used to doing in class. </a:t>
            </a:r>
            <a:endParaRPr dirty="0"/>
          </a:p>
        </p:txBody>
      </p:sp>
      <p:sp>
        <p:nvSpPr>
          <p:cNvPr id="218" name="Google Shape;218;p24"/>
          <p:cNvSpPr txBox="1"/>
          <p:nvPr/>
        </p:nvSpPr>
        <p:spPr>
          <a:xfrm>
            <a:off x="74813" y="2344543"/>
            <a:ext cx="10493660" cy="495363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dirty="0">
                <a:solidFill>
                  <a:schemeClr val="dk1"/>
                </a:solidFill>
                <a:latin typeface="Calibri"/>
                <a:ea typeface="Calibri"/>
                <a:cs typeface="Calibri"/>
                <a:sym typeface="Calibri"/>
              </a:rPr>
              <a:t>ENGAGE!</a:t>
            </a:r>
            <a:endParaRPr dirty="0"/>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dirty="0">
                <a:solidFill>
                  <a:schemeClr val="dk1"/>
                </a:solidFill>
                <a:highlight>
                  <a:srgbClr val="FFFFFF"/>
                </a:highlight>
                <a:latin typeface="Quicksand"/>
                <a:ea typeface="Quicksand"/>
                <a:cs typeface="Quicksand"/>
                <a:sym typeface="Quicksand"/>
              </a:rPr>
              <a:t>You should have some idea why the results themselves are novel.</a:t>
            </a:r>
          </a:p>
          <a:p>
            <a:pPr marL="457200" marR="0" lvl="0" indent="-412750" algn="l" rtl="0">
              <a:lnSpc>
                <a:spcPct val="100000"/>
              </a:lnSpc>
              <a:spcBef>
                <a:spcPts val="0"/>
              </a:spcBef>
              <a:spcAft>
                <a:spcPts val="0"/>
              </a:spcAft>
              <a:buClr>
                <a:schemeClr val="dk1"/>
              </a:buClr>
              <a:buSzPts val="2900"/>
              <a:buFont typeface="Quicksand"/>
              <a:buChar char="●"/>
            </a:pPr>
            <a:r>
              <a:rPr lang="en-US" sz="2100" dirty="0">
                <a:solidFill>
                  <a:schemeClr val="dk1"/>
                </a:solidFill>
                <a:highlight>
                  <a:srgbClr val="FFFFFF"/>
                </a:highlight>
                <a:latin typeface="Quicksand"/>
                <a:ea typeface="Quicksand"/>
                <a:cs typeface="Quicksand"/>
                <a:sym typeface="Quicksand"/>
              </a:rPr>
              <a:t>The goal is to re-imagine/re-contextualize the paper in your own world – to </a:t>
            </a:r>
            <a:r>
              <a:rPr lang="en-US" sz="2100" b="1" i="1" dirty="0">
                <a:solidFill>
                  <a:schemeClr val="dk1"/>
                </a:solidFill>
                <a:highlight>
                  <a:srgbClr val="FFFFFF"/>
                </a:highlight>
                <a:latin typeface="Quicksand"/>
                <a:ea typeface="Quicksand"/>
                <a:cs typeface="Quicksand"/>
                <a:sym typeface="Quicksand"/>
              </a:rPr>
              <a:t>possess it, not know it</a:t>
            </a:r>
            <a:r>
              <a:rPr lang="en-US" sz="2100" i="1" dirty="0">
                <a:solidFill>
                  <a:schemeClr val="dk1"/>
                </a:solidFill>
                <a:highlight>
                  <a:srgbClr val="FFFFFF"/>
                </a:highlight>
                <a:latin typeface="Quicksand"/>
                <a:ea typeface="Quicksand"/>
                <a:cs typeface="Quicksand"/>
                <a:sym typeface="Quicksand"/>
              </a:rPr>
              <a:t> ; </a:t>
            </a:r>
            <a:r>
              <a:rPr lang="en-US" sz="2100" dirty="0">
                <a:solidFill>
                  <a:schemeClr val="dk1"/>
                </a:solidFill>
                <a:highlight>
                  <a:srgbClr val="FFFFFF"/>
                </a:highlight>
                <a:latin typeface="Quicksand"/>
                <a:ea typeface="Quicksand"/>
                <a:cs typeface="Quicksand"/>
                <a:sym typeface="Quicksand"/>
              </a:rPr>
              <a:t>to break it up into disparate parts, organically, from the very nature of reading the paper, and then commit to the harder task of rebuilding it yourself.</a:t>
            </a:r>
          </a:p>
          <a:p>
            <a:pPr marL="457200" marR="0" lvl="0" indent="-412750" algn="l" rtl="0">
              <a:lnSpc>
                <a:spcPct val="100000"/>
              </a:lnSpc>
              <a:spcBef>
                <a:spcPts val="0"/>
              </a:spcBef>
              <a:spcAft>
                <a:spcPts val="0"/>
              </a:spcAft>
              <a:buClr>
                <a:schemeClr val="dk1"/>
              </a:buClr>
              <a:buSzPts val="2900"/>
              <a:buFont typeface="Quicksand"/>
              <a:buChar char="●"/>
            </a:pPr>
            <a:r>
              <a:rPr lang="en-US" sz="2100" dirty="0">
                <a:solidFill>
                  <a:schemeClr val="dk1"/>
                </a:solidFill>
                <a:highlight>
                  <a:srgbClr val="FFFFFF"/>
                </a:highlight>
                <a:latin typeface="Quicksand"/>
                <a:ea typeface="Quicksand"/>
                <a:cs typeface="Quicksand"/>
                <a:sym typeface="Quicksand"/>
              </a:rPr>
              <a:t>This takes a lot more time than the previous steps, but you know that you have passed it once you can identify the general structure of the paper, its key arguments(not all), and gauge the scope/limits/assumptions of the novel result the authors construct.</a:t>
            </a:r>
          </a:p>
          <a:p>
            <a:pPr marL="457200" marR="0" lvl="0" indent="-412750" algn="l" rtl="0">
              <a:lnSpc>
                <a:spcPct val="100000"/>
              </a:lnSpc>
              <a:spcBef>
                <a:spcPts val="0"/>
              </a:spcBef>
              <a:spcAft>
                <a:spcPts val="0"/>
              </a:spcAft>
              <a:buClr>
                <a:schemeClr val="dk1"/>
              </a:buClr>
              <a:buSzPts val="2900"/>
              <a:buFont typeface="Quicksand"/>
              <a:buChar char="●"/>
            </a:pPr>
            <a:r>
              <a:rPr lang="en-US" sz="2100" dirty="0">
                <a:solidFill>
                  <a:schemeClr val="dk1"/>
                </a:solidFill>
                <a:highlight>
                  <a:srgbClr val="FFFFFF"/>
                </a:highlight>
                <a:latin typeface="Quicksand"/>
                <a:ea typeface="Quicksand"/>
                <a:cs typeface="Quicksand"/>
                <a:sym typeface="Quicksand"/>
              </a:rPr>
              <a:t>You should also be able to explain the research in your own words to another person. </a:t>
            </a:r>
          </a:p>
          <a:p>
            <a:pPr marL="457200" marR="0" lvl="0" indent="-412750" algn="l" rtl="0">
              <a:lnSpc>
                <a:spcPct val="100000"/>
              </a:lnSpc>
              <a:spcBef>
                <a:spcPts val="0"/>
              </a:spcBef>
              <a:spcAft>
                <a:spcPts val="0"/>
              </a:spcAft>
              <a:buClr>
                <a:schemeClr val="dk1"/>
              </a:buClr>
              <a:buSzPts val="2900"/>
              <a:buFont typeface="Quicksand"/>
              <a:buChar char="●"/>
            </a:pPr>
            <a:endParaRPr lang="en-US" sz="2100" b="0" i="0" u="none" strike="noStrike" cap="none" dirty="0">
              <a:solidFill>
                <a:schemeClr val="dk1"/>
              </a:solidFill>
              <a:highlight>
                <a:srgbClr val="FFFFFF"/>
              </a:highlight>
              <a:latin typeface="Quicksand"/>
              <a:ea typeface="Quicksand"/>
              <a:cs typeface="Quicksand"/>
              <a:sym typeface="Quicksand"/>
            </a:endParaRPr>
          </a:p>
          <a:p>
            <a:pPr marL="457200" marR="0" lvl="0" indent="-412750" algn="l" rtl="0">
              <a:lnSpc>
                <a:spcPct val="100000"/>
              </a:lnSpc>
              <a:spcBef>
                <a:spcPts val="0"/>
              </a:spcBef>
              <a:spcAft>
                <a:spcPts val="0"/>
              </a:spcAft>
              <a:buClr>
                <a:schemeClr val="dk1"/>
              </a:buClr>
              <a:buSzPts val="2900"/>
              <a:buFont typeface="Quicksand"/>
              <a:buChar char="●"/>
            </a:pPr>
            <a:endParaRPr lang="en-US" dirty="0"/>
          </a:p>
          <a:p>
            <a:pPr marL="457200" marR="0" lvl="0" indent="-412750" algn="l" rtl="0">
              <a:lnSpc>
                <a:spcPct val="100000"/>
              </a:lnSpc>
              <a:spcBef>
                <a:spcPts val="0"/>
              </a:spcBef>
              <a:spcAft>
                <a:spcPts val="0"/>
              </a:spcAft>
              <a:buClr>
                <a:schemeClr val="dk1"/>
              </a:buClr>
              <a:buSzPts val="2900"/>
              <a:buFont typeface="Quicksand"/>
              <a:buChar char="●"/>
            </a:pPr>
            <a:endParaRPr dirty="0"/>
          </a:p>
        </p:txBody>
      </p:sp>
    </p:spTree>
    <p:extLst>
      <p:ext uri="{BB962C8B-B14F-4D97-AF65-F5344CB8AC3E}">
        <p14:creationId xmlns:p14="http://schemas.microsoft.com/office/powerpoint/2010/main" val="185538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d6e5d3485c_0_6"/>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Announcements + Upcoming Events</a:t>
            </a:r>
            <a:endParaRPr sz="1400" b="0" i="0" u="none" strike="noStrike" cap="none">
              <a:solidFill>
                <a:srgbClr val="000000"/>
              </a:solidFill>
              <a:latin typeface="Arial"/>
              <a:ea typeface="Arial"/>
              <a:cs typeface="Arial"/>
              <a:sym typeface="Arial"/>
            </a:endParaRPr>
          </a:p>
        </p:txBody>
      </p:sp>
      <p:sp>
        <p:nvSpPr>
          <p:cNvPr id="234" name="Google Shape;234;g1d6e5d3485c_0_6"/>
          <p:cNvSpPr txBox="1"/>
          <p:nvPr/>
        </p:nvSpPr>
        <p:spPr>
          <a:xfrm>
            <a:off x="-605500" y="6186675"/>
            <a:ext cx="758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5" name="Google Shape;235;g1d6e5d3485c_0_6"/>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g1d6e5d3485c_0_6"/>
          <p:cNvSpPr txBox="1"/>
          <p:nvPr/>
        </p:nvSpPr>
        <p:spPr>
          <a:xfrm>
            <a:off x="514825" y="1711200"/>
            <a:ext cx="8014800" cy="1785074"/>
          </a:xfrm>
          <a:prstGeom prst="rect">
            <a:avLst/>
          </a:prstGeom>
          <a:noFill/>
          <a:ln>
            <a:noFill/>
          </a:ln>
        </p:spPr>
        <p:txBody>
          <a:bodyPr spcFirstLastPara="1" wrap="square" lIns="91425" tIns="91425" rIns="91425" bIns="91425" anchor="t" anchorCtr="0">
            <a:spAutoFit/>
          </a:bodyPr>
          <a:lstStyle/>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STEM Girl Day Event (Women in STEM). Contact Estella on Discord for more information if you’re interested.</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Tomorrow : First Learning Lab meeting on Jan 26</a:t>
            </a:r>
            <a:r>
              <a:rPr lang="en-US" sz="2600" b="0" i="0" u="none" strike="noStrike" cap="none" baseline="30000">
                <a:solidFill>
                  <a:srgbClr val="000000"/>
                </a:solidFill>
                <a:latin typeface="Calibri"/>
                <a:ea typeface="Calibri"/>
                <a:cs typeface="Calibri"/>
                <a:sym typeface="Calibri"/>
              </a:rPr>
              <a:t>th</a:t>
            </a:r>
            <a:r>
              <a:rPr lang="en-US" sz="2600" b="0" i="0" u="none" strike="noStrike" cap="none">
                <a:solidFill>
                  <a:srgbClr val="000000"/>
                </a:solidFill>
                <a:latin typeface="Calibri"/>
                <a:ea typeface="Calibri"/>
                <a:cs typeface="Calibri"/>
                <a:sym typeface="Calibri"/>
              </a:rPr>
              <a:t>!</a:t>
            </a:r>
            <a:endParaRPr sz="2600" b="0" i="0" u="none" strike="noStrike" cap="none">
              <a:solidFill>
                <a:srgbClr val="000000"/>
              </a:solidFill>
              <a:latin typeface="Calibri"/>
              <a:ea typeface="Calibri"/>
              <a:cs typeface="Calibri"/>
              <a:sym typeface="Calibri"/>
            </a:endParaRPr>
          </a:p>
        </p:txBody>
      </p:sp>
      <p:pic>
        <p:nvPicPr>
          <p:cNvPr id="237" name="Google Shape;237;g1d6e5d3485c_0_6"/>
          <p:cNvPicPr preferRelativeResize="0"/>
          <p:nvPr/>
        </p:nvPicPr>
        <p:blipFill rotWithShape="1">
          <a:blip r:embed="rId3">
            <a:alphaModFix/>
          </a:blip>
          <a:srcRect/>
          <a:stretch/>
        </p:blipFill>
        <p:spPr>
          <a:xfrm>
            <a:off x="4723225" y="3897003"/>
            <a:ext cx="2253174" cy="2253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d8947524ea_0_0"/>
          <p:cNvSpPr/>
          <p:nvPr/>
        </p:nvSpPr>
        <p:spPr>
          <a:xfrm>
            <a:off x="694625" y="2288063"/>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g1d8947524ea_0_0"/>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Social Media</a:t>
            </a:r>
            <a:endParaRPr sz="1400" b="0" i="0" u="none" strike="noStrike" cap="none">
              <a:solidFill>
                <a:srgbClr val="000000"/>
              </a:solidFill>
              <a:latin typeface="Arial"/>
              <a:ea typeface="Arial"/>
              <a:cs typeface="Arial"/>
              <a:sym typeface="Arial"/>
            </a:endParaRPr>
          </a:p>
        </p:txBody>
      </p:sp>
      <p:sp>
        <p:nvSpPr>
          <p:cNvPr id="244" name="Google Shape;244;g1d8947524ea_0_0"/>
          <p:cNvSpPr/>
          <p:nvPr/>
        </p:nvSpPr>
        <p:spPr>
          <a:xfrm>
            <a:off x="74838" y="273843"/>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5" name="Google Shape;245;g1d8947524ea_0_0">
            <a:hlinkClick r:id="rId3"/>
          </p:cNvPr>
          <p:cNvPicPr preferRelativeResize="0"/>
          <p:nvPr/>
        </p:nvPicPr>
        <p:blipFill rotWithShape="1">
          <a:blip r:embed="rId4">
            <a:alphaModFix/>
          </a:blip>
          <a:srcRect/>
          <a:stretch/>
        </p:blipFill>
        <p:spPr>
          <a:xfrm>
            <a:off x="906968" y="2560700"/>
            <a:ext cx="1217510" cy="1217510"/>
          </a:xfrm>
          <a:prstGeom prst="rect">
            <a:avLst/>
          </a:prstGeom>
          <a:noFill/>
          <a:ln>
            <a:noFill/>
          </a:ln>
        </p:spPr>
      </p:pic>
      <p:sp>
        <p:nvSpPr>
          <p:cNvPr id="246" name="Google Shape;246;g1d8947524ea_0_0"/>
          <p:cNvSpPr txBox="1"/>
          <p:nvPr/>
        </p:nvSpPr>
        <p:spPr>
          <a:xfrm>
            <a:off x="421331" y="3778190"/>
            <a:ext cx="2188800" cy="477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Instagram</a:t>
            </a:r>
            <a:endParaRPr sz="2500" b="0" i="0" u="none" strike="noStrike" cap="none">
              <a:solidFill>
                <a:srgbClr val="000000"/>
              </a:solidFill>
              <a:latin typeface="Arial"/>
              <a:ea typeface="Arial"/>
              <a:cs typeface="Arial"/>
              <a:sym typeface="Arial"/>
            </a:endParaRPr>
          </a:p>
        </p:txBody>
      </p:sp>
      <p:sp>
        <p:nvSpPr>
          <p:cNvPr id="247" name="Google Shape;247;g1d8947524ea_0_0"/>
          <p:cNvSpPr/>
          <p:nvPr/>
        </p:nvSpPr>
        <p:spPr>
          <a:xfrm>
            <a:off x="2550575" y="2288050"/>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g1d8947524ea_0_0"/>
          <p:cNvSpPr/>
          <p:nvPr/>
        </p:nvSpPr>
        <p:spPr>
          <a:xfrm>
            <a:off x="4406525" y="2288038"/>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g1d8947524ea_0_0"/>
          <p:cNvSpPr/>
          <p:nvPr/>
        </p:nvSpPr>
        <p:spPr>
          <a:xfrm>
            <a:off x="6262475" y="2288038"/>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0" name="Google Shape;250;g1d8947524ea_0_0"/>
          <p:cNvSpPr/>
          <p:nvPr/>
        </p:nvSpPr>
        <p:spPr>
          <a:xfrm>
            <a:off x="8118425" y="2288063"/>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 name="Google Shape;251;g1d8947524ea_0_0"/>
          <p:cNvSpPr/>
          <p:nvPr/>
        </p:nvSpPr>
        <p:spPr>
          <a:xfrm>
            <a:off x="9974375" y="2288038"/>
            <a:ext cx="1642200" cy="2542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Google Shape;252;g1d8947524ea_0_0"/>
          <p:cNvSpPr txBox="1"/>
          <p:nvPr/>
        </p:nvSpPr>
        <p:spPr>
          <a:xfrm>
            <a:off x="2595887" y="3778197"/>
            <a:ext cx="15516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Discord</a:t>
            </a:r>
            <a:endParaRPr sz="2500" b="0" i="0" u="none" strike="noStrike" cap="none">
              <a:solidFill>
                <a:srgbClr val="000000"/>
              </a:solidFill>
              <a:latin typeface="Arial"/>
              <a:ea typeface="Arial"/>
              <a:cs typeface="Arial"/>
              <a:sym typeface="Arial"/>
            </a:endParaRPr>
          </a:p>
        </p:txBody>
      </p:sp>
      <p:sp>
        <p:nvSpPr>
          <p:cNvPr id="253" name="Google Shape;253;g1d8947524ea_0_0"/>
          <p:cNvSpPr txBox="1"/>
          <p:nvPr/>
        </p:nvSpPr>
        <p:spPr>
          <a:xfrm>
            <a:off x="4266735" y="3778188"/>
            <a:ext cx="19218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Website</a:t>
            </a:r>
            <a:endParaRPr sz="2500" b="0" i="0" u="none" strike="noStrike" cap="none">
              <a:solidFill>
                <a:srgbClr val="000000"/>
              </a:solidFill>
              <a:latin typeface="Arial"/>
              <a:ea typeface="Arial"/>
              <a:cs typeface="Arial"/>
              <a:sym typeface="Arial"/>
            </a:endParaRPr>
          </a:p>
        </p:txBody>
      </p:sp>
      <p:sp>
        <p:nvSpPr>
          <p:cNvPr id="254" name="Google Shape;254;g1d8947524ea_0_0"/>
          <p:cNvSpPr txBox="1"/>
          <p:nvPr/>
        </p:nvSpPr>
        <p:spPr>
          <a:xfrm>
            <a:off x="6091785" y="3778188"/>
            <a:ext cx="19836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YouTube</a:t>
            </a:r>
            <a:endParaRPr sz="2500" b="0" i="0" u="none" strike="noStrike" cap="none">
              <a:solidFill>
                <a:srgbClr val="000000"/>
              </a:solidFill>
              <a:latin typeface="Arial"/>
              <a:ea typeface="Arial"/>
              <a:cs typeface="Arial"/>
              <a:sym typeface="Arial"/>
            </a:endParaRPr>
          </a:p>
        </p:txBody>
      </p:sp>
      <p:sp>
        <p:nvSpPr>
          <p:cNvPr id="255" name="Google Shape;255;g1d8947524ea_0_0"/>
          <p:cNvSpPr txBox="1"/>
          <p:nvPr/>
        </p:nvSpPr>
        <p:spPr>
          <a:xfrm>
            <a:off x="7947736" y="3778190"/>
            <a:ext cx="19836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Twitter</a:t>
            </a:r>
            <a:endParaRPr sz="2500" b="0" i="0" u="none" strike="noStrike" cap="none">
              <a:solidFill>
                <a:srgbClr val="000000"/>
              </a:solidFill>
              <a:latin typeface="Arial"/>
              <a:ea typeface="Arial"/>
              <a:cs typeface="Arial"/>
              <a:sym typeface="Arial"/>
            </a:endParaRPr>
          </a:p>
        </p:txBody>
      </p:sp>
      <p:pic>
        <p:nvPicPr>
          <p:cNvPr id="256" name="Google Shape;256;g1d8947524ea_0_0" descr="Discord Logo Ideas: Make Your Own Discord Logo - Looka">
            <a:hlinkClick r:id="rId5"/>
          </p:cNvPr>
          <p:cNvPicPr preferRelativeResize="0"/>
          <p:nvPr/>
        </p:nvPicPr>
        <p:blipFill rotWithShape="1">
          <a:blip r:embed="rId6">
            <a:alphaModFix/>
          </a:blip>
          <a:srcRect/>
          <a:stretch/>
        </p:blipFill>
        <p:spPr>
          <a:xfrm>
            <a:off x="2761291" y="2553763"/>
            <a:ext cx="1220760" cy="1231353"/>
          </a:xfrm>
          <a:prstGeom prst="rect">
            <a:avLst/>
          </a:prstGeom>
          <a:noFill/>
          <a:ln>
            <a:noFill/>
          </a:ln>
        </p:spPr>
      </p:pic>
      <p:pic>
        <p:nvPicPr>
          <p:cNvPr id="257" name="Google Shape;257;g1d8947524ea_0_0" descr="Logo&#10;&#10;Description automatically generated"/>
          <p:cNvPicPr preferRelativeResize="0"/>
          <p:nvPr/>
        </p:nvPicPr>
        <p:blipFill rotWithShape="1">
          <a:blip r:embed="rId7">
            <a:alphaModFix/>
          </a:blip>
          <a:srcRect/>
          <a:stretch/>
        </p:blipFill>
        <p:spPr>
          <a:xfrm>
            <a:off x="4474510" y="2559153"/>
            <a:ext cx="1506237" cy="1231354"/>
          </a:xfrm>
          <a:prstGeom prst="rect">
            <a:avLst/>
          </a:prstGeom>
          <a:noFill/>
          <a:ln>
            <a:noFill/>
          </a:ln>
        </p:spPr>
      </p:pic>
      <p:pic>
        <p:nvPicPr>
          <p:cNvPr id="258" name="Google Shape;258;g1d8947524ea_0_0">
            <a:hlinkClick r:id="rId8"/>
          </p:cNvPr>
          <p:cNvPicPr preferRelativeResize="0"/>
          <p:nvPr/>
        </p:nvPicPr>
        <p:blipFill rotWithShape="1">
          <a:blip r:embed="rId9">
            <a:alphaModFix/>
          </a:blip>
          <a:srcRect/>
          <a:stretch/>
        </p:blipFill>
        <p:spPr>
          <a:xfrm>
            <a:off x="6394060" y="2697865"/>
            <a:ext cx="1379040" cy="953954"/>
          </a:xfrm>
          <a:prstGeom prst="rect">
            <a:avLst/>
          </a:prstGeom>
          <a:noFill/>
          <a:ln>
            <a:noFill/>
          </a:ln>
        </p:spPr>
      </p:pic>
      <p:pic>
        <p:nvPicPr>
          <p:cNvPr id="259" name="Google Shape;259;g1d8947524ea_0_0">
            <a:hlinkClick r:id="rId10"/>
          </p:cNvPr>
          <p:cNvPicPr preferRelativeResize="0"/>
          <p:nvPr/>
        </p:nvPicPr>
        <p:blipFill rotWithShape="1">
          <a:blip r:embed="rId11">
            <a:alphaModFix/>
          </a:blip>
          <a:srcRect/>
          <a:stretch/>
        </p:blipFill>
        <p:spPr>
          <a:xfrm>
            <a:off x="8214455" y="2543863"/>
            <a:ext cx="1450140" cy="1192349"/>
          </a:xfrm>
          <a:prstGeom prst="rect">
            <a:avLst/>
          </a:prstGeom>
          <a:noFill/>
          <a:ln>
            <a:noFill/>
          </a:ln>
        </p:spPr>
      </p:pic>
      <p:pic>
        <p:nvPicPr>
          <p:cNvPr id="260" name="Google Shape;260;g1d8947524ea_0_0"/>
          <p:cNvPicPr preferRelativeResize="0"/>
          <p:nvPr/>
        </p:nvPicPr>
        <p:blipFill rotWithShape="1">
          <a:blip r:embed="rId12">
            <a:alphaModFix/>
          </a:blip>
          <a:srcRect/>
          <a:stretch/>
        </p:blipFill>
        <p:spPr>
          <a:xfrm>
            <a:off x="10042350" y="2639762"/>
            <a:ext cx="1506250" cy="1059383"/>
          </a:xfrm>
          <a:prstGeom prst="rect">
            <a:avLst/>
          </a:prstGeom>
          <a:noFill/>
          <a:ln>
            <a:noFill/>
          </a:ln>
        </p:spPr>
      </p:pic>
      <p:sp>
        <p:nvSpPr>
          <p:cNvPr id="261" name="Google Shape;261;g1d8947524ea_0_0"/>
          <p:cNvSpPr txBox="1"/>
          <p:nvPr/>
        </p:nvSpPr>
        <p:spPr>
          <a:xfrm>
            <a:off x="9803686" y="3778190"/>
            <a:ext cx="1983600" cy="78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404040"/>
                </a:solidFill>
                <a:latin typeface="Calibri"/>
                <a:ea typeface="Calibri"/>
                <a:cs typeface="Calibri"/>
                <a:sym typeface="Calibri"/>
              </a:rPr>
              <a:t>Newsletter</a:t>
            </a:r>
            <a:endParaRPr sz="2500" b="0" i="0" u="none" strike="noStrike" cap="none">
              <a:solidFill>
                <a:srgbClr val="40404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(New!)</a:t>
            </a:r>
            <a:endParaRPr sz="2000" b="0" i="0" u="none" strike="noStrike" cap="none">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4897499783_0_34"/>
          <p:cNvPicPr preferRelativeResize="0"/>
          <p:nvPr/>
        </p:nvPicPr>
        <p:blipFill rotWithShape="1">
          <a:blip r:embed="rId3">
            <a:alphaModFix/>
          </a:blip>
          <a:srcRect/>
          <a:stretch/>
        </p:blipFill>
        <p:spPr>
          <a:xfrm>
            <a:off x="2612513" y="-54475"/>
            <a:ext cx="6966975" cy="6966975"/>
          </a:xfrm>
          <a:prstGeom prst="rect">
            <a:avLst/>
          </a:prstGeom>
          <a:noFill/>
          <a:ln>
            <a:noFill/>
          </a:ln>
        </p:spPr>
      </p:pic>
      <p:sp>
        <p:nvSpPr>
          <p:cNvPr id="267" name="Google Shape;267;g14897499783_0_34"/>
          <p:cNvSpPr txBox="1"/>
          <p:nvPr/>
        </p:nvSpPr>
        <p:spPr>
          <a:xfrm>
            <a:off x="939562" y="3136510"/>
            <a:ext cx="1551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404040"/>
                </a:solidFill>
                <a:latin typeface="Calibri"/>
                <a:ea typeface="Calibri"/>
                <a:cs typeface="Calibri"/>
                <a:sym typeface="Calibri"/>
              </a:rPr>
              <a:t>Discord!</a:t>
            </a:r>
            <a:endParaRPr sz="1400" b="0" i="0" u="none" strike="noStrike" cap="none">
              <a:solidFill>
                <a:srgbClr val="000000"/>
              </a:solidFill>
              <a:latin typeface="Arial"/>
              <a:ea typeface="Arial"/>
              <a:cs typeface="Arial"/>
              <a:sym typeface="Arial"/>
            </a:endParaRPr>
          </a:p>
        </p:txBody>
      </p:sp>
      <p:sp>
        <p:nvSpPr>
          <p:cNvPr id="268" name="Google Shape;268;g14897499783_0_34"/>
          <p:cNvSpPr txBox="1"/>
          <p:nvPr/>
        </p:nvSpPr>
        <p:spPr>
          <a:xfrm>
            <a:off x="1075450" y="3721500"/>
            <a:ext cx="1279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THANK Y’ALL! :)</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0" y="264601"/>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	Officers</a:t>
            </a:r>
            <a:endParaRPr/>
          </a:p>
        </p:txBody>
      </p:sp>
      <p:sp>
        <p:nvSpPr>
          <p:cNvPr id="95" name="Google Shape;95;p2"/>
          <p:cNvSpPr/>
          <p:nvPr/>
        </p:nvSpPr>
        <p:spPr>
          <a:xfrm>
            <a:off x="959371" y="1521502"/>
            <a:ext cx="1511507" cy="1511507"/>
          </a:xfrm>
          <a:prstGeom prst="ellipse">
            <a:avLst/>
          </a:prstGeom>
          <a:blipFill rotWithShape="1">
            <a:blip r:embed="rId3">
              <a:alphaModFix/>
            </a:blip>
            <a:stretch>
              <a:fillRect t="-10103" b="-21295"/>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2"/>
          <p:cNvSpPr/>
          <p:nvPr/>
        </p:nvSpPr>
        <p:spPr>
          <a:xfrm>
            <a:off x="3690079" y="1521502"/>
            <a:ext cx="1511507" cy="1511507"/>
          </a:xfrm>
          <a:prstGeom prst="ellipse">
            <a:avLst/>
          </a:prstGeom>
          <a:blipFill rotWithShape="1">
            <a:blip r:embed="rId4">
              <a:alphaModFix/>
            </a:blip>
            <a:stretch>
              <a:fillRect/>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2"/>
          <p:cNvSpPr/>
          <p:nvPr/>
        </p:nvSpPr>
        <p:spPr>
          <a:xfrm>
            <a:off x="6420787" y="1521502"/>
            <a:ext cx="1511507" cy="1511507"/>
          </a:xfrm>
          <a:prstGeom prst="ellipse">
            <a:avLst/>
          </a:prstGeom>
          <a:blipFill rotWithShape="1">
            <a:blip r:embed="rId5">
              <a:alphaModFix/>
            </a:blip>
            <a:stretch>
              <a:fillRect t="-12395" r="-46963" b="2164"/>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2"/>
          <p:cNvSpPr/>
          <p:nvPr/>
        </p:nvSpPr>
        <p:spPr>
          <a:xfrm>
            <a:off x="959447" y="4031276"/>
            <a:ext cx="1511400" cy="1511400"/>
          </a:xfrm>
          <a:prstGeom prst="ellipse">
            <a:avLst/>
          </a:prstGeom>
          <a:blipFill rotWithShape="1">
            <a:blip r:embed="rId6">
              <a:alphaModFix/>
            </a:blip>
            <a:stretch>
              <a:fillRect/>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2"/>
          <p:cNvSpPr/>
          <p:nvPr/>
        </p:nvSpPr>
        <p:spPr>
          <a:xfrm>
            <a:off x="3690131" y="4031276"/>
            <a:ext cx="1511400" cy="1511400"/>
          </a:xfrm>
          <a:prstGeom prst="ellipse">
            <a:avLst/>
          </a:prstGeom>
          <a:blipFill rotWithShape="1">
            <a:blip r:embed="rId7">
              <a:alphaModFix/>
            </a:blip>
            <a:stretch>
              <a:fillRect r="-3529" b="-38039"/>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txBox="1"/>
          <p:nvPr/>
        </p:nvSpPr>
        <p:spPr>
          <a:xfrm>
            <a:off x="890160" y="3059668"/>
            <a:ext cx="177484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Michelle Gelman</a:t>
            </a:r>
            <a:endParaRPr sz="1400" b="0" i="0" u="none" strike="noStrike" cap="none">
              <a:solidFill>
                <a:srgbClr val="000000"/>
              </a:solidFill>
              <a:latin typeface="Arial"/>
              <a:ea typeface="Arial"/>
              <a:cs typeface="Arial"/>
              <a:sym typeface="Arial"/>
            </a:endParaRPr>
          </a:p>
        </p:txBody>
      </p:sp>
      <p:sp>
        <p:nvSpPr>
          <p:cNvPr id="101" name="Google Shape;101;p2"/>
          <p:cNvSpPr txBox="1"/>
          <p:nvPr/>
        </p:nvSpPr>
        <p:spPr>
          <a:xfrm>
            <a:off x="1241377" y="3429000"/>
            <a:ext cx="1072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President</a:t>
            </a:r>
            <a:endParaRPr sz="1400" b="0" i="0" u="none" strike="noStrike" cap="none">
              <a:solidFill>
                <a:srgbClr val="000000"/>
              </a:solidFill>
              <a:latin typeface="Arial"/>
              <a:ea typeface="Arial"/>
              <a:cs typeface="Arial"/>
              <a:sym typeface="Arial"/>
            </a:endParaRPr>
          </a:p>
        </p:txBody>
      </p:sp>
      <p:cxnSp>
        <p:nvCxnSpPr>
          <p:cNvPr id="102" name="Google Shape;102;p2"/>
          <p:cNvCxnSpPr/>
          <p:nvPr/>
        </p:nvCxnSpPr>
        <p:spPr>
          <a:xfrm>
            <a:off x="746263" y="3429000"/>
            <a:ext cx="2098622" cy="0"/>
          </a:xfrm>
          <a:prstGeom prst="straightConnector1">
            <a:avLst/>
          </a:prstGeom>
          <a:noFill/>
          <a:ln w="9525" cap="flat" cmpd="sng">
            <a:solidFill>
              <a:schemeClr val="dk1"/>
            </a:solidFill>
            <a:prstDash val="solid"/>
            <a:miter lim="800000"/>
            <a:headEnd type="none" w="sm" len="sm"/>
            <a:tailEnd type="none" w="sm" len="sm"/>
          </a:ln>
        </p:spPr>
      </p:cxnSp>
      <p:sp>
        <p:nvSpPr>
          <p:cNvPr id="103" name="Google Shape;103;p2"/>
          <p:cNvSpPr txBox="1"/>
          <p:nvPr/>
        </p:nvSpPr>
        <p:spPr>
          <a:xfrm>
            <a:off x="3389485" y="3059668"/>
            <a:ext cx="22286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Ronak Ramachandran</a:t>
            </a:r>
            <a:endParaRPr sz="1400" b="0" i="0" u="none" strike="noStrike" cap="none">
              <a:solidFill>
                <a:srgbClr val="000000"/>
              </a:solidFill>
              <a:latin typeface="Arial"/>
              <a:ea typeface="Arial"/>
              <a:cs typeface="Arial"/>
              <a:sym typeface="Arial"/>
            </a:endParaRPr>
          </a:p>
        </p:txBody>
      </p:sp>
      <p:sp>
        <p:nvSpPr>
          <p:cNvPr id="104" name="Google Shape;104;p2"/>
          <p:cNvSpPr txBox="1"/>
          <p:nvPr/>
        </p:nvSpPr>
        <p:spPr>
          <a:xfrm>
            <a:off x="3463800" y="3455659"/>
            <a:ext cx="21543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Dirac-tor of Research</a:t>
            </a:r>
            <a:endParaRPr sz="1400" b="0" i="0" u="none" strike="noStrike" cap="none">
              <a:solidFill>
                <a:srgbClr val="000000"/>
              </a:solidFill>
              <a:latin typeface="Arial"/>
              <a:ea typeface="Arial"/>
              <a:cs typeface="Arial"/>
              <a:sym typeface="Arial"/>
            </a:endParaRPr>
          </a:p>
        </p:txBody>
      </p:sp>
      <p:cxnSp>
        <p:nvCxnSpPr>
          <p:cNvPr id="105" name="Google Shape;105;p2"/>
          <p:cNvCxnSpPr/>
          <p:nvPr/>
        </p:nvCxnSpPr>
        <p:spPr>
          <a:xfrm>
            <a:off x="3454486" y="3429000"/>
            <a:ext cx="2098622" cy="0"/>
          </a:xfrm>
          <a:prstGeom prst="straightConnector1">
            <a:avLst/>
          </a:prstGeom>
          <a:noFill/>
          <a:ln w="9525" cap="flat" cmpd="sng">
            <a:solidFill>
              <a:schemeClr val="dk1"/>
            </a:solidFill>
            <a:prstDash val="solid"/>
            <a:miter lim="800000"/>
            <a:headEnd type="none" w="sm" len="sm"/>
            <a:tailEnd type="none" w="sm" len="sm"/>
          </a:ln>
        </p:spPr>
      </p:cxnSp>
      <p:sp>
        <p:nvSpPr>
          <p:cNvPr id="106" name="Google Shape;106;p2"/>
          <p:cNvSpPr txBox="1"/>
          <p:nvPr/>
        </p:nvSpPr>
        <p:spPr>
          <a:xfrm>
            <a:off x="6597812" y="3059668"/>
            <a:ext cx="13122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Adittya Patil</a:t>
            </a:r>
            <a:endParaRPr sz="1400" b="0" i="0" u="none" strike="noStrike" cap="none">
              <a:solidFill>
                <a:srgbClr val="000000"/>
              </a:solidFill>
              <a:latin typeface="Arial"/>
              <a:ea typeface="Arial"/>
              <a:cs typeface="Arial"/>
              <a:sym typeface="Arial"/>
            </a:endParaRPr>
          </a:p>
        </p:txBody>
      </p:sp>
      <p:cxnSp>
        <p:nvCxnSpPr>
          <p:cNvPr id="107" name="Google Shape;107;p2"/>
          <p:cNvCxnSpPr/>
          <p:nvPr/>
        </p:nvCxnSpPr>
        <p:spPr>
          <a:xfrm>
            <a:off x="6191725" y="3429000"/>
            <a:ext cx="2098622" cy="0"/>
          </a:xfrm>
          <a:prstGeom prst="straightConnector1">
            <a:avLst/>
          </a:prstGeom>
          <a:noFill/>
          <a:ln w="9525" cap="flat" cmpd="sng">
            <a:solidFill>
              <a:schemeClr val="dk1"/>
            </a:solidFill>
            <a:prstDash val="solid"/>
            <a:miter lim="800000"/>
            <a:headEnd type="none" w="sm" len="sm"/>
            <a:tailEnd type="none" w="sm" len="sm"/>
          </a:ln>
        </p:spPr>
      </p:cxnSp>
      <p:sp>
        <p:nvSpPr>
          <p:cNvPr id="108" name="Google Shape;108;p2"/>
          <p:cNvSpPr txBox="1"/>
          <p:nvPr/>
        </p:nvSpPr>
        <p:spPr>
          <a:xfrm>
            <a:off x="6256725" y="3429000"/>
            <a:ext cx="212468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Dirac-tor of Learning</a:t>
            </a:r>
            <a:endParaRPr sz="1400" b="0" i="0" u="none" strike="noStrike" cap="none">
              <a:solidFill>
                <a:srgbClr val="000000"/>
              </a:solidFill>
              <a:latin typeface="Arial"/>
              <a:ea typeface="Arial"/>
              <a:cs typeface="Arial"/>
              <a:sym typeface="Arial"/>
            </a:endParaRPr>
          </a:p>
        </p:txBody>
      </p:sp>
      <p:sp>
        <p:nvSpPr>
          <p:cNvPr id="109" name="Google Shape;109;p2"/>
          <p:cNvSpPr txBox="1"/>
          <p:nvPr/>
        </p:nvSpPr>
        <p:spPr>
          <a:xfrm>
            <a:off x="1035350" y="5587475"/>
            <a:ext cx="1629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Sneha Kamal</a:t>
            </a:r>
            <a:endParaRPr sz="1400" b="0" i="0" u="none" strike="noStrike" cap="none">
              <a:solidFill>
                <a:srgbClr val="000000"/>
              </a:solidFill>
              <a:latin typeface="Arial"/>
              <a:ea typeface="Arial"/>
              <a:cs typeface="Arial"/>
              <a:sym typeface="Arial"/>
            </a:endParaRPr>
          </a:p>
        </p:txBody>
      </p:sp>
      <p:sp>
        <p:nvSpPr>
          <p:cNvPr id="110" name="Google Shape;110;p2"/>
          <p:cNvSpPr txBox="1"/>
          <p:nvPr/>
        </p:nvSpPr>
        <p:spPr>
          <a:xfrm>
            <a:off x="760875" y="5956825"/>
            <a:ext cx="222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1" u="none" strike="noStrike" cap="none">
                <a:solidFill>
                  <a:schemeClr val="dk1"/>
                </a:solidFill>
                <a:latin typeface="Calibri"/>
                <a:ea typeface="Calibri"/>
                <a:cs typeface="Calibri"/>
                <a:sym typeface="Calibri"/>
              </a:rPr>
              <a:t>Dirac-tor of Publicity</a:t>
            </a:r>
            <a:endParaRPr sz="1400" b="0" i="0" u="none" strike="noStrike" cap="none">
              <a:solidFill>
                <a:srgbClr val="000000"/>
              </a:solidFill>
              <a:latin typeface="Arial"/>
              <a:ea typeface="Arial"/>
              <a:cs typeface="Arial"/>
              <a:sym typeface="Arial"/>
            </a:endParaRPr>
          </a:p>
        </p:txBody>
      </p:sp>
      <p:cxnSp>
        <p:nvCxnSpPr>
          <p:cNvPr id="111" name="Google Shape;111;p2"/>
          <p:cNvCxnSpPr/>
          <p:nvPr/>
        </p:nvCxnSpPr>
        <p:spPr>
          <a:xfrm>
            <a:off x="746335" y="5952435"/>
            <a:ext cx="2098500" cy="0"/>
          </a:xfrm>
          <a:prstGeom prst="straightConnector1">
            <a:avLst/>
          </a:prstGeom>
          <a:noFill/>
          <a:ln w="9525" cap="flat" cmpd="sng">
            <a:solidFill>
              <a:schemeClr val="dk1"/>
            </a:solidFill>
            <a:prstDash val="solid"/>
            <a:miter lim="800000"/>
            <a:headEnd type="none" w="sm" len="sm"/>
            <a:tailEnd type="none" w="sm" len="sm"/>
          </a:ln>
        </p:spPr>
      </p:cxnSp>
      <p:sp>
        <p:nvSpPr>
          <p:cNvPr id="112" name="Google Shape;112;p2"/>
          <p:cNvSpPr txBox="1"/>
          <p:nvPr/>
        </p:nvSpPr>
        <p:spPr>
          <a:xfrm>
            <a:off x="3384988" y="5587463"/>
            <a:ext cx="2289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Sarvesh Raghuraman </a:t>
            </a:r>
            <a:endParaRPr sz="1400" b="0" i="0" u="none" strike="noStrike" cap="none">
              <a:solidFill>
                <a:srgbClr val="000000"/>
              </a:solidFill>
              <a:latin typeface="Arial"/>
              <a:ea typeface="Arial"/>
              <a:cs typeface="Arial"/>
              <a:sym typeface="Arial"/>
            </a:endParaRPr>
          </a:p>
        </p:txBody>
      </p:sp>
      <p:sp>
        <p:nvSpPr>
          <p:cNvPr id="113" name="Google Shape;113;p2"/>
          <p:cNvSpPr txBox="1"/>
          <p:nvPr/>
        </p:nvSpPr>
        <p:spPr>
          <a:xfrm>
            <a:off x="3395450" y="5952443"/>
            <a:ext cx="210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1" u="none" strike="noStrike" cap="none">
                <a:solidFill>
                  <a:schemeClr val="dk1"/>
                </a:solidFill>
                <a:latin typeface="Calibri"/>
                <a:ea typeface="Calibri"/>
                <a:cs typeface="Calibri"/>
                <a:sym typeface="Calibri"/>
              </a:rPr>
              <a:t>Dirac-tor of Finance</a:t>
            </a:r>
            <a:endParaRPr sz="1400" b="0" i="0" u="none" strike="noStrike" cap="none">
              <a:solidFill>
                <a:srgbClr val="000000"/>
              </a:solidFill>
              <a:latin typeface="Arial"/>
              <a:ea typeface="Arial"/>
              <a:cs typeface="Arial"/>
              <a:sym typeface="Arial"/>
            </a:endParaRPr>
          </a:p>
        </p:txBody>
      </p:sp>
      <p:cxnSp>
        <p:nvCxnSpPr>
          <p:cNvPr id="114" name="Google Shape;114;p2"/>
          <p:cNvCxnSpPr/>
          <p:nvPr/>
        </p:nvCxnSpPr>
        <p:spPr>
          <a:xfrm>
            <a:off x="3396517" y="5952435"/>
            <a:ext cx="2098500" cy="0"/>
          </a:xfrm>
          <a:prstGeom prst="straightConnector1">
            <a:avLst/>
          </a:prstGeom>
          <a:noFill/>
          <a:ln w="9525" cap="flat" cmpd="sng">
            <a:solidFill>
              <a:schemeClr val="dk1"/>
            </a:solidFill>
            <a:prstDash val="solid"/>
            <a:miter lim="800000"/>
            <a:headEnd type="none" w="sm" len="sm"/>
            <a:tailEnd type="none" w="sm" len="sm"/>
          </a:ln>
        </p:spPr>
      </p:cxnSp>
      <p:sp>
        <p:nvSpPr>
          <p:cNvPr id="115" name="Google Shape;115;p2"/>
          <p:cNvSpPr txBox="1"/>
          <p:nvPr/>
        </p:nvSpPr>
        <p:spPr>
          <a:xfrm>
            <a:off x="6662952" y="5587475"/>
            <a:ext cx="1312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Estella Zhao</a:t>
            </a:r>
            <a:endParaRPr sz="1400" b="0" i="0" u="none" strike="noStrike" cap="none">
              <a:solidFill>
                <a:srgbClr val="000000"/>
              </a:solidFill>
              <a:latin typeface="Arial"/>
              <a:ea typeface="Arial"/>
              <a:cs typeface="Arial"/>
              <a:sym typeface="Arial"/>
            </a:endParaRPr>
          </a:p>
        </p:txBody>
      </p:sp>
      <p:sp>
        <p:nvSpPr>
          <p:cNvPr id="116" name="Google Shape;116;p2"/>
          <p:cNvSpPr txBox="1"/>
          <p:nvPr/>
        </p:nvSpPr>
        <p:spPr>
          <a:xfrm>
            <a:off x="6360238" y="5925625"/>
            <a:ext cx="191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Dirac-tor of Events</a:t>
            </a:r>
            <a:endParaRPr sz="1400" b="0" i="0" u="none" strike="noStrike" cap="none">
              <a:solidFill>
                <a:srgbClr val="000000"/>
              </a:solidFill>
              <a:latin typeface="Arial"/>
              <a:ea typeface="Arial"/>
              <a:cs typeface="Arial"/>
              <a:sym typeface="Arial"/>
            </a:endParaRPr>
          </a:p>
        </p:txBody>
      </p:sp>
      <p:cxnSp>
        <p:nvCxnSpPr>
          <p:cNvPr id="117" name="Google Shape;117;p2"/>
          <p:cNvCxnSpPr/>
          <p:nvPr/>
        </p:nvCxnSpPr>
        <p:spPr>
          <a:xfrm>
            <a:off x="6269812" y="5952435"/>
            <a:ext cx="2098500" cy="0"/>
          </a:xfrm>
          <a:prstGeom prst="straightConnector1">
            <a:avLst/>
          </a:prstGeom>
          <a:noFill/>
          <a:ln w="9525" cap="flat" cmpd="sng">
            <a:solidFill>
              <a:schemeClr val="dk1"/>
            </a:solidFill>
            <a:prstDash val="solid"/>
            <a:miter lim="800000"/>
            <a:headEnd type="none" w="sm" len="sm"/>
            <a:tailEnd type="none" w="sm" len="sm"/>
          </a:ln>
        </p:spPr>
      </p:cxnSp>
      <p:sp>
        <p:nvSpPr>
          <p:cNvPr id="118" name="Google Shape;118;p2"/>
          <p:cNvSpPr txBox="1"/>
          <p:nvPr/>
        </p:nvSpPr>
        <p:spPr>
          <a:xfrm>
            <a:off x="9085026" y="3059668"/>
            <a:ext cx="155298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Emily Padilla</a:t>
            </a:r>
            <a:endParaRPr sz="1800" b="0" i="0" u="none" strike="noStrike" cap="none">
              <a:solidFill>
                <a:schemeClr val="dk1"/>
              </a:solidFill>
              <a:latin typeface="Calibri"/>
              <a:ea typeface="Calibri"/>
              <a:cs typeface="Calibri"/>
              <a:sym typeface="Calibri"/>
            </a:endParaRPr>
          </a:p>
        </p:txBody>
      </p:sp>
      <p:sp>
        <p:nvSpPr>
          <p:cNvPr id="119" name="Google Shape;119;p2"/>
          <p:cNvSpPr txBox="1"/>
          <p:nvPr/>
        </p:nvSpPr>
        <p:spPr>
          <a:xfrm>
            <a:off x="8771003" y="3429013"/>
            <a:ext cx="2359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Dirac-tor of Reading</a:t>
            </a:r>
            <a:endParaRPr sz="1400" b="0" i="0" u="none" strike="noStrike" cap="none">
              <a:solidFill>
                <a:srgbClr val="000000"/>
              </a:solidFill>
              <a:latin typeface="Arial"/>
              <a:ea typeface="Arial"/>
              <a:cs typeface="Arial"/>
              <a:sym typeface="Arial"/>
            </a:endParaRPr>
          </a:p>
        </p:txBody>
      </p:sp>
      <p:cxnSp>
        <p:nvCxnSpPr>
          <p:cNvPr id="120" name="Google Shape;120;p2"/>
          <p:cNvCxnSpPr/>
          <p:nvPr/>
        </p:nvCxnSpPr>
        <p:spPr>
          <a:xfrm>
            <a:off x="8800270" y="3434697"/>
            <a:ext cx="2098622" cy="0"/>
          </a:xfrm>
          <a:prstGeom prst="straightConnector1">
            <a:avLst/>
          </a:prstGeom>
          <a:noFill/>
          <a:ln w="9525" cap="flat" cmpd="sng">
            <a:solidFill>
              <a:schemeClr val="dk1"/>
            </a:solidFill>
            <a:prstDash val="solid"/>
            <a:miter lim="800000"/>
            <a:headEnd type="none" w="sm" len="sm"/>
            <a:tailEnd type="none" w="sm" len="sm"/>
          </a:ln>
        </p:spPr>
      </p:cxnSp>
      <p:sp>
        <p:nvSpPr>
          <p:cNvPr id="121" name="Google Shape;121;p2"/>
          <p:cNvSpPr/>
          <p:nvPr/>
        </p:nvSpPr>
        <p:spPr>
          <a:xfrm>
            <a:off x="66502" y="332509"/>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2" name="Google Shape;122;p2" descr="Logo&#10;&#10;Description automatically generated"/>
          <p:cNvPicPr preferRelativeResize="0"/>
          <p:nvPr/>
        </p:nvPicPr>
        <p:blipFill rotWithShape="1">
          <a:blip r:embed="rId8">
            <a:alphaModFix/>
          </a:blip>
          <a:srcRect/>
          <a:stretch/>
        </p:blipFill>
        <p:spPr>
          <a:xfrm>
            <a:off x="11353390" y="6107731"/>
            <a:ext cx="755483" cy="617607"/>
          </a:xfrm>
          <a:prstGeom prst="rect">
            <a:avLst/>
          </a:prstGeom>
          <a:noFill/>
          <a:ln>
            <a:noFill/>
          </a:ln>
        </p:spPr>
      </p:pic>
      <p:pic>
        <p:nvPicPr>
          <p:cNvPr id="123" name="Google Shape;123;p2"/>
          <p:cNvPicPr preferRelativeResize="0"/>
          <p:nvPr/>
        </p:nvPicPr>
        <p:blipFill rotWithShape="1">
          <a:blip r:embed="rId9">
            <a:alphaModFix/>
          </a:blip>
          <a:srcRect l="10678" r="13315"/>
          <a:stretch/>
        </p:blipFill>
        <p:spPr>
          <a:xfrm>
            <a:off x="9174188" y="1510597"/>
            <a:ext cx="1553100" cy="1533300"/>
          </a:xfrm>
          <a:prstGeom prst="ellipse">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49803"/>
              </a:srgbClr>
            </a:outerShdw>
          </a:effectLst>
        </p:spPr>
      </p:pic>
      <p:sp>
        <p:nvSpPr>
          <p:cNvPr id="124" name="Google Shape;124;p2"/>
          <p:cNvSpPr txBox="1"/>
          <p:nvPr/>
        </p:nvSpPr>
        <p:spPr>
          <a:xfrm>
            <a:off x="9294650" y="5542675"/>
            <a:ext cx="1553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Rithvik Reddy</a:t>
            </a:r>
            <a:endParaRPr sz="1400" b="0" i="0" u="none" strike="noStrike" cap="none">
              <a:solidFill>
                <a:srgbClr val="000000"/>
              </a:solidFill>
              <a:latin typeface="Arial"/>
              <a:ea typeface="Arial"/>
              <a:cs typeface="Arial"/>
              <a:sym typeface="Arial"/>
            </a:endParaRPr>
          </a:p>
        </p:txBody>
      </p:sp>
      <p:cxnSp>
        <p:nvCxnSpPr>
          <p:cNvPr id="125" name="Google Shape;125;p2"/>
          <p:cNvCxnSpPr/>
          <p:nvPr/>
        </p:nvCxnSpPr>
        <p:spPr>
          <a:xfrm>
            <a:off x="8901512" y="5952435"/>
            <a:ext cx="2098500" cy="0"/>
          </a:xfrm>
          <a:prstGeom prst="straightConnector1">
            <a:avLst/>
          </a:prstGeom>
          <a:noFill/>
          <a:ln w="9525" cap="flat" cmpd="sng">
            <a:solidFill>
              <a:schemeClr val="dk1"/>
            </a:solidFill>
            <a:prstDash val="solid"/>
            <a:miter lim="800000"/>
            <a:headEnd type="none" w="sm" len="sm"/>
            <a:tailEnd type="none" w="sm" len="sm"/>
          </a:ln>
        </p:spPr>
      </p:cxnSp>
      <p:sp>
        <p:nvSpPr>
          <p:cNvPr id="126" name="Google Shape;126;p2"/>
          <p:cNvSpPr txBox="1"/>
          <p:nvPr/>
        </p:nvSpPr>
        <p:spPr>
          <a:xfrm>
            <a:off x="8891450" y="5925650"/>
            <a:ext cx="2359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Dirac-tor of Research</a:t>
            </a:r>
            <a:endParaRPr sz="1400" b="0" i="0" u="none" strike="noStrike" cap="none">
              <a:solidFill>
                <a:srgbClr val="000000"/>
              </a:solidFill>
              <a:latin typeface="Arial"/>
              <a:ea typeface="Arial"/>
              <a:cs typeface="Arial"/>
              <a:sym typeface="Arial"/>
            </a:endParaRPr>
          </a:p>
        </p:txBody>
      </p:sp>
      <p:pic>
        <p:nvPicPr>
          <p:cNvPr id="127" name="Google Shape;127;p2"/>
          <p:cNvPicPr preferRelativeResize="0"/>
          <p:nvPr/>
        </p:nvPicPr>
        <p:blipFill rotWithShape="1">
          <a:blip r:embed="rId10">
            <a:alphaModFix/>
          </a:blip>
          <a:srcRect l="25695" t="27376" r="13913" b="27380"/>
          <a:stretch/>
        </p:blipFill>
        <p:spPr>
          <a:xfrm>
            <a:off x="6504274" y="3972917"/>
            <a:ext cx="1629600" cy="16281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p:nvPr/>
        </p:nvSpPr>
        <p:spPr>
          <a:xfrm>
            <a:off x="8311" y="204260"/>
            <a:ext cx="12192000" cy="1036955"/>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Overview</a:t>
            </a:r>
            <a:endParaRPr sz="1400" b="0" i="0" u="none" strike="noStrike" cap="none">
              <a:solidFill>
                <a:srgbClr val="000000"/>
              </a:solidFill>
              <a:latin typeface="Arial"/>
              <a:ea typeface="Arial"/>
              <a:cs typeface="Arial"/>
              <a:sym typeface="Arial"/>
            </a:endParaRPr>
          </a:p>
        </p:txBody>
      </p:sp>
      <p:sp>
        <p:nvSpPr>
          <p:cNvPr id="133" name="Google Shape;133;p7"/>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7"/>
          <p:cNvSpPr txBox="1"/>
          <p:nvPr/>
        </p:nvSpPr>
        <p:spPr>
          <a:xfrm>
            <a:off x="514825" y="1711200"/>
            <a:ext cx="8014800" cy="37856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0000"/>
                </a:solidFill>
                <a:latin typeface="Calibri"/>
                <a:ea typeface="Calibri"/>
                <a:cs typeface="Calibri"/>
                <a:sym typeface="Calibri"/>
              </a:rPr>
              <a:t>Regular Events</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Reading Groups (weekly)</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Learning Labs (every week)</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Research Project Meetings (weekly)</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Cat-Box Socials (monthly)</a:t>
            </a:r>
            <a:endParaRPr sz="2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0000"/>
                </a:solidFill>
                <a:latin typeface="Calibri"/>
                <a:ea typeface="Calibri"/>
                <a:cs typeface="Calibri"/>
                <a:sym typeface="Calibri"/>
              </a:rPr>
              <a:t>Special Events</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SQUID Conference (end of semester)</a:t>
            </a:r>
            <a:endParaRPr sz="26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b="0" i="0" u="none" strike="noStrike" cap="none">
                <a:solidFill>
                  <a:srgbClr val="000000"/>
                </a:solidFill>
                <a:latin typeface="Calibri"/>
                <a:ea typeface="Calibri"/>
                <a:cs typeface="Calibri"/>
                <a:sym typeface="Calibri"/>
              </a:rPr>
              <a:t>Guest Speaker Events (varies)</a:t>
            </a:r>
            <a:endParaRPr sz="2600" b="0" i="0" u="none" strike="noStrike" cap="none">
              <a:solidFill>
                <a:srgbClr val="000000"/>
              </a:solidFill>
              <a:latin typeface="Calibri"/>
              <a:ea typeface="Calibri"/>
              <a:cs typeface="Calibri"/>
              <a:sym typeface="Calibri"/>
            </a:endParaRPr>
          </a:p>
        </p:txBody>
      </p:sp>
      <p:pic>
        <p:nvPicPr>
          <p:cNvPr id="135" name="Google Shape;135;p7"/>
          <p:cNvPicPr preferRelativeResize="0"/>
          <p:nvPr/>
        </p:nvPicPr>
        <p:blipFill rotWithShape="1">
          <a:blip r:embed="rId3">
            <a:alphaModFix/>
          </a:blip>
          <a:srcRect/>
          <a:stretch/>
        </p:blipFill>
        <p:spPr>
          <a:xfrm>
            <a:off x="9174799" y="1949425"/>
            <a:ext cx="2588150" cy="1941120"/>
          </a:xfrm>
          <a:prstGeom prst="rect">
            <a:avLst/>
          </a:prstGeom>
          <a:noFill/>
          <a:ln>
            <a:noFill/>
          </a:ln>
        </p:spPr>
      </p:pic>
      <p:pic>
        <p:nvPicPr>
          <p:cNvPr id="136" name="Google Shape;136;p7"/>
          <p:cNvPicPr preferRelativeResize="0"/>
          <p:nvPr/>
        </p:nvPicPr>
        <p:blipFill rotWithShape="1">
          <a:blip r:embed="rId4">
            <a:alphaModFix/>
          </a:blip>
          <a:srcRect/>
          <a:stretch/>
        </p:blipFill>
        <p:spPr>
          <a:xfrm>
            <a:off x="9174798" y="4101605"/>
            <a:ext cx="2588150" cy="1941120"/>
          </a:xfrm>
          <a:prstGeom prst="rect">
            <a:avLst/>
          </a:prstGeom>
          <a:noFill/>
          <a:ln>
            <a:noFill/>
          </a:ln>
        </p:spPr>
      </p:pic>
      <p:pic>
        <p:nvPicPr>
          <p:cNvPr id="137" name="Google Shape;137;p7"/>
          <p:cNvPicPr preferRelativeResize="0"/>
          <p:nvPr/>
        </p:nvPicPr>
        <p:blipFill rotWithShape="1">
          <a:blip r:embed="rId5">
            <a:alphaModFix/>
          </a:blip>
          <a:srcRect l="17243" t="16906" r="19799" b="9040"/>
          <a:stretch/>
        </p:blipFill>
        <p:spPr>
          <a:xfrm>
            <a:off x="6384125" y="1956922"/>
            <a:ext cx="2588149" cy="405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48abd04610_0_16"/>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Learning Labs</a:t>
            </a:r>
            <a:endParaRPr sz="1400" b="0" i="0" u="none" strike="noStrike" cap="none">
              <a:solidFill>
                <a:srgbClr val="000000"/>
              </a:solidFill>
              <a:latin typeface="Arial"/>
              <a:ea typeface="Arial"/>
              <a:cs typeface="Arial"/>
              <a:sym typeface="Arial"/>
            </a:endParaRPr>
          </a:p>
        </p:txBody>
      </p:sp>
      <p:sp>
        <p:nvSpPr>
          <p:cNvPr id="143" name="Google Shape;143;g148abd04610_0_16"/>
          <p:cNvSpPr/>
          <p:nvPr/>
        </p:nvSpPr>
        <p:spPr>
          <a:xfrm>
            <a:off x="74838" y="273843"/>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g148abd04610_0_16"/>
          <p:cNvSpPr txBox="1"/>
          <p:nvPr/>
        </p:nvSpPr>
        <p:spPr>
          <a:xfrm>
            <a:off x="7912485" y="3394668"/>
            <a:ext cx="222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Sarvesh Raghuraman </a:t>
            </a:r>
            <a:endParaRPr sz="1400" b="0" i="0" u="none" strike="noStrike" cap="none">
              <a:solidFill>
                <a:srgbClr val="000000"/>
              </a:solidFill>
              <a:latin typeface="Arial"/>
              <a:ea typeface="Arial"/>
              <a:cs typeface="Arial"/>
              <a:sym typeface="Arial"/>
            </a:endParaRPr>
          </a:p>
        </p:txBody>
      </p:sp>
      <p:sp>
        <p:nvSpPr>
          <p:cNvPr id="145" name="Google Shape;145;g148abd04610_0_16"/>
          <p:cNvSpPr txBox="1"/>
          <p:nvPr/>
        </p:nvSpPr>
        <p:spPr>
          <a:xfrm>
            <a:off x="2144776" y="3397378"/>
            <a:ext cx="1359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Adittya Patil</a:t>
            </a:r>
            <a:endParaRPr sz="1400" b="0" i="0" u="none" strike="noStrike" cap="none">
              <a:solidFill>
                <a:srgbClr val="000000"/>
              </a:solidFill>
              <a:latin typeface="Arial"/>
              <a:ea typeface="Arial"/>
              <a:cs typeface="Arial"/>
              <a:sym typeface="Arial"/>
            </a:endParaRPr>
          </a:p>
        </p:txBody>
      </p:sp>
      <p:sp>
        <p:nvSpPr>
          <p:cNvPr id="146" name="Google Shape;146;g148abd04610_0_16"/>
          <p:cNvSpPr txBox="1"/>
          <p:nvPr/>
        </p:nvSpPr>
        <p:spPr>
          <a:xfrm>
            <a:off x="4596813" y="3889675"/>
            <a:ext cx="2521800" cy="215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Thursdays</a:t>
            </a:r>
            <a:endParaRPr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7:00-8:00pm</a:t>
            </a:r>
            <a:endParaRPr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GDC 6.202</a:t>
            </a:r>
            <a:endParaRPr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every other week (Starting Jan 26)</a:t>
            </a:r>
            <a:endParaRPr sz="2000" b="0" i="0" u="none" strike="noStrike" cap="none">
              <a:solidFill>
                <a:srgbClr val="000000"/>
              </a:solidFill>
              <a:latin typeface="Calibri"/>
              <a:ea typeface="Calibri"/>
              <a:cs typeface="Calibri"/>
              <a:sym typeface="Calibri"/>
            </a:endParaRPr>
          </a:p>
        </p:txBody>
      </p:sp>
      <p:sp>
        <p:nvSpPr>
          <p:cNvPr id="147" name="Google Shape;147;g148abd04610_0_16"/>
          <p:cNvSpPr txBox="1"/>
          <p:nvPr/>
        </p:nvSpPr>
        <p:spPr>
          <a:xfrm>
            <a:off x="1599675" y="4886050"/>
            <a:ext cx="24498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Calibri"/>
                <a:ea typeface="Calibri"/>
                <a:cs typeface="Calibri"/>
                <a:sym typeface="Calibri"/>
              </a:rPr>
              <a:t>Learn to Program a Quantum Computer with Qiskit</a:t>
            </a:r>
            <a:endParaRPr sz="1600" b="0" i="0" u="none" strike="noStrike" cap="none">
              <a:solidFill>
                <a:srgbClr val="000000"/>
              </a:solidFill>
              <a:latin typeface="Calibri"/>
              <a:ea typeface="Calibri"/>
              <a:cs typeface="Calibri"/>
              <a:sym typeface="Calibri"/>
            </a:endParaRPr>
          </a:p>
        </p:txBody>
      </p:sp>
      <p:sp>
        <p:nvSpPr>
          <p:cNvPr id="148" name="Google Shape;148;g148abd04610_0_16"/>
          <p:cNvSpPr txBox="1"/>
          <p:nvPr/>
        </p:nvSpPr>
        <p:spPr>
          <a:xfrm>
            <a:off x="7581275" y="5009200"/>
            <a:ext cx="2891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Getting an IBM Quantum Developer Certification</a:t>
            </a:r>
            <a:endParaRPr sz="1600" b="0" i="0" u="none" strike="noStrike" cap="none">
              <a:solidFill>
                <a:srgbClr val="000000"/>
              </a:solidFill>
              <a:latin typeface="Calibri"/>
              <a:ea typeface="Calibri"/>
              <a:cs typeface="Calibri"/>
              <a:sym typeface="Calibri"/>
            </a:endParaRPr>
          </a:p>
        </p:txBody>
      </p:sp>
      <p:sp>
        <p:nvSpPr>
          <p:cNvPr id="149" name="Google Shape;149;g148abd04610_0_16"/>
          <p:cNvSpPr txBox="1"/>
          <p:nvPr/>
        </p:nvSpPr>
        <p:spPr>
          <a:xfrm>
            <a:off x="1372275" y="3983150"/>
            <a:ext cx="29046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Calibri"/>
                <a:ea typeface="Calibri"/>
                <a:cs typeface="Calibri"/>
                <a:sym typeface="Calibri"/>
              </a:rPr>
              <a:t>“How can I program a Quantum Computer?”</a:t>
            </a:r>
            <a:endParaRPr sz="1900" b="1" i="0" u="none" strike="noStrike" cap="none">
              <a:solidFill>
                <a:srgbClr val="000000"/>
              </a:solidFill>
              <a:latin typeface="Calibri"/>
              <a:ea typeface="Calibri"/>
              <a:cs typeface="Calibri"/>
              <a:sym typeface="Calibri"/>
            </a:endParaRPr>
          </a:p>
        </p:txBody>
      </p:sp>
      <p:sp>
        <p:nvSpPr>
          <p:cNvPr id="150" name="Google Shape;150;g148abd04610_0_16"/>
          <p:cNvSpPr txBox="1"/>
          <p:nvPr/>
        </p:nvSpPr>
        <p:spPr>
          <a:xfrm>
            <a:off x="7574525" y="3983175"/>
            <a:ext cx="29046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Calibri"/>
                <a:ea typeface="Calibri"/>
                <a:cs typeface="Calibri"/>
                <a:sym typeface="Calibri"/>
              </a:rPr>
              <a:t>“How can I certify my skills?”</a:t>
            </a:r>
            <a:endParaRPr sz="1900" b="1" i="0" u="none" strike="noStrike" cap="none">
              <a:solidFill>
                <a:srgbClr val="000000"/>
              </a:solidFill>
              <a:latin typeface="Calibri"/>
              <a:ea typeface="Calibri"/>
              <a:cs typeface="Calibri"/>
              <a:sym typeface="Calibri"/>
            </a:endParaRPr>
          </a:p>
        </p:txBody>
      </p:sp>
      <p:sp>
        <p:nvSpPr>
          <p:cNvPr id="151" name="Google Shape;151;g148abd04610_0_16"/>
          <p:cNvSpPr/>
          <p:nvPr/>
        </p:nvSpPr>
        <p:spPr>
          <a:xfrm>
            <a:off x="2068887" y="1856552"/>
            <a:ext cx="1511400" cy="1511400"/>
          </a:xfrm>
          <a:prstGeom prst="ellipse">
            <a:avLst/>
          </a:prstGeom>
          <a:blipFill rotWithShape="1">
            <a:blip r:embed="rId3">
              <a:alphaModFix/>
            </a:blip>
            <a:stretch>
              <a:fillRect t="-12397" r="-46963" b="2167"/>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g148abd04610_0_16"/>
          <p:cNvSpPr/>
          <p:nvPr/>
        </p:nvSpPr>
        <p:spPr>
          <a:xfrm>
            <a:off x="8271118" y="1856551"/>
            <a:ext cx="1511400" cy="1511400"/>
          </a:xfrm>
          <a:prstGeom prst="ellipse">
            <a:avLst/>
          </a:prstGeom>
          <a:blipFill rotWithShape="1">
            <a:blip r:embed="rId4">
              <a:alphaModFix/>
            </a:blip>
            <a:stretch>
              <a:fillRect r="-3528" b="-38037"/>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3" name="Google Shape;153;g148abd04610_0_16"/>
          <p:cNvPicPr preferRelativeResize="0"/>
          <p:nvPr/>
        </p:nvPicPr>
        <p:blipFill rotWithShape="1">
          <a:blip r:embed="rId5">
            <a:alphaModFix/>
          </a:blip>
          <a:srcRect/>
          <a:stretch/>
        </p:blipFill>
        <p:spPr>
          <a:xfrm>
            <a:off x="4699962" y="1454485"/>
            <a:ext cx="2315540" cy="2315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4897499783_0_5"/>
          <p:cNvSpPr txBox="1"/>
          <p:nvPr/>
        </p:nvSpPr>
        <p:spPr>
          <a:xfrm>
            <a:off x="8311" y="204260"/>
            <a:ext cx="12192000" cy="1037100"/>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Our Big Goal This Semester</a:t>
            </a:r>
            <a:endParaRPr sz="1400" b="0" i="0" u="none" strike="noStrike" cap="none">
              <a:solidFill>
                <a:srgbClr val="000000"/>
              </a:solidFill>
              <a:latin typeface="Arial"/>
              <a:ea typeface="Arial"/>
              <a:cs typeface="Arial"/>
              <a:sym typeface="Arial"/>
            </a:endParaRPr>
          </a:p>
        </p:txBody>
      </p:sp>
      <p:sp>
        <p:nvSpPr>
          <p:cNvPr id="224" name="Google Shape;224;g14897499783_0_5"/>
          <p:cNvSpPr/>
          <p:nvPr/>
        </p:nvSpPr>
        <p:spPr>
          <a:xfrm>
            <a:off x="4710600" y="1790039"/>
            <a:ext cx="2770800" cy="2770800"/>
          </a:xfrm>
          <a:prstGeom prst="ellipse">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Building a stronger community!</a:t>
            </a:r>
            <a:endParaRPr sz="2400" b="0" i="0" u="none" strike="noStrike" cap="none">
              <a:solidFill>
                <a:srgbClr val="000000"/>
              </a:solidFill>
              <a:latin typeface="Arial"/>
              <a:ea typeface="Arial"/>
              <a:cs typeface="Arial"/>
              <a:sym typeface="Arial"/>
            </a:endParaRPr>
          </a:p>
        </p:txBody>
      </p:sp>
      <p:cxnSp>
        <p:nvCxnSpPr>
          <p:cNvPr id="225" name="Google Shape;225;g14897499783_0_5"/>
          <p:cNvCxnSpPr/>
          <p:nvPr/>
        </p:nvCxnSpPr>
        <p:spPr>
          <a:xfrm rot="10800000" flipH="1">
            <a:off x="3845994" y="4231548"/>
            <a:ext cx="864600" cy="459900"/>
          </a:xfrm>
          <a:prstGeom prst="straightConnector1">
            <a:avLst/>
          </a:prstGeom>
          <a:noFill/>
          <a:ln w="12700" cap="flat" cmpd="sng">
            <a:solidFill>
              <a:srgbClr val="404040"/>
            </a:solidFill>
            <a:prstDash val="solid"/>
            <a:miter lim="800000"/>
            <a:headEnd type="none" w="sm" len="sm"/>
            <a:tailEnd type="none" w="sm" len="sm"/>
          </a:ln>
        </p:spPr>
      </p:cxnSp>
      <p:cxnSp>
        <p:nvCxnSpPr>
          <p:cNvPr id="226" name="Google Shape;226;g14897499783_0_5"/>
          <p:cNvCxnSpPr/>
          <p:nvPr/>
        </p:nvCxnSpPr>
        <p:spPr>
          <a:xfrm rot="10800000">
            <a:off x="7481394" y="4231548"/>
            <a:ext cx="864600" cy="459900"/>
          </a:xfrm>
          <a:prstGeom prst="straightConnector1">
            <a:avLst/>
          </a:prstGeom>
          <a:noFill/>
          <a:ln w="12700" cap="flat" cmpd="sng">
            <a:solidFill>
              <a:srgbClr val="404040"/>
            </a:solidFill>
            <a:prstDash val="solid"/>
            <a:miter lim="800000"/>
            <a:headEnd type="none" w="sm" len="sm"/>
            <a:tailEnd type="none" w="sm" len="sm"/>
          </a:ln>
        </p:spPr>
      </p:cxnSp>
      <p:sp>
        <p:nvSpPr>
          <p:cNvPr id="227" name="Google Shape;227;g14897499783_0_5"/>
          <p:cNvSpPr/>
          <p:nvPr/>
        </p:nvSpPr>
        <p:spPr>
          <a:xfrm>
            <a:off x="7995875" y="4560850"/>
            <a:ext cx="2242800" cy="2166600"/>
          </a:xfrm>
          <a:prstGeom prst="ellipse">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Increase opportunities for social events</a:t>
            </a:r>
            <a:endParaRPr sz="1800" b="0" i="0" u="none" strike="noStrike" cap="none">
              <a:solidFill>
                <a:schemeClr val="lt1"/>
              </a:solidFill>
              <a:latin typeface="Calibri"/>
              <a:ea typeface="Calibri"/>
              <a:cs typeface="Calibri"/>
              <a:sym typeface="Calibri"/>
            </a:endParaRPr>
          </a:p>
        </p:txBody>
      </p:sp>
      <p:sp>
        <p:nvSpPr>
          <p:cNvPr id="228" name="Google Shape;228;g14897499783_0_5"/>
          <p:cNvSpPr/>
          <p:nvPr/>
        </p:nvSpPr>
        <p:spPr>
          <a:xfrm>
            <a:off x="1953325" y="4560850"/>
            <a:ext cx="2242800" cy="2166600"/>
          </a:xfrm>
          <a:prstGeom prst="ellipse">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Reading Groups, Learning Labs, SQUID</a:t>
            </a: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p:nvPr/>
        </p:nvSpPr>
        <p:spPr>
          <a:xfrm>
            <a:off x="8311" y="204260"/>
            <a:ext cx="12192000" cy="1036955"/>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SQUID Mock Research Conference</a:t>
            </a:r>
            <a:endParaRPr sz="1400" b="0" i="0" u="none" strike="noStrike" cap="none">
              <a:solidFill>
                <a:srgbClr val="000000"/>
              </a:solidFill>
              <a:latin typeface="Arial"/>
              <a:ea typeface="Arial"/>
              <a:cs typeface="Arial"/>
              <a:sym typeface="Arial"/>
            </a:endParaRPr>
          </a:p>
        </p:txBody>
      </p:sp>
      <p:sp>
        <p:nvSpPr>
          <p:cNvPr id="159" name="Google Shape;159;p6"/>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0" name="Google Shape;160;p6"/>
          <p:cNvPicPr preferRelativeResize="0"/>
          <p:nvPr/>
        </p:nvPicPr>
        <p:blipFill rotWithShape="1">
          <a:blip r:embed="rId3">
            <a:alphaModFix/>
          </a:blip>
          <a:srcRect/>
          <a:stretch/>
        </p:blipFill>
        <p:spPr>
          <a:xfrm>
            <a:off x="152400" y="1368840"/>
            <a:ext cx="2871273" cy="5311985"/>
          </a:xfrm>
          <a:prstGeom prst="rect">
            <a:avLst/>
          </a:prstGeom>
          <a:noFill/>
          <a:ln>
            <a:noFill/>
          </a:ln>
        </p:spPr>
      </p:pic>
      <p:sp>
        <p:nvSpPr>
          <p:cNvPr id="161" name="Google Shape;161;p6"/>
          <p:cNvSpPr txBox="1"/>
          <p:nvPr/>
        </p:nvSpPr>
        <p:spPr>
          <a:xfrm>
            <a:off x="2970575" y="2279288"/>
            <a:ext cx="6250800" cy="349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chemeClr val="dk1"/>
                </a:solidFill>
                <a:latin typeface="Calibri"/>
                <a:ea typeface="Calibri"/>
                <a:cs typeface="Calibri"/>
                <a:sym typeface="Calibri"/>
              </a:rPr>
              <a:t>Symposium o</a:t>
            </a:r>
            <a:r>
              <a:rPr lang="en-US" sz="2600">
                <a:solidFill>
                  <a:schemeClr val="dk1"/>
                </a:solidFill>
                <a:latin typeface="Calibri"/>
                <a:ea typeface="Calibri"/>
                <a:cs typeface="Calibri"/>
                <a:sym typeface="Calibri"/>
              </a:rPr>
              <a:t>f</a:t>
            </a:r>
            <a:r>
              <a:rPr lang="en-US" sz="2600" b="0" i="0" u="none" strike="noStrike" cap="none">
                <a:solidFill>
                  <a:schemeClr val="dk1"/>
                </a:solidFill>
                <a:latin typeface="Calibri"/>
                <a:ea typeface="Calibri"/>
                <a:cs typeface="Calibri"/>
                <a:sym typeface="Calibri"/>
              </a:rPr>
              <a:t> Quantum Undergraduate Inquiry and Discovery</a:t>
            </a:r>
            <a:endParaRPr sz="2100" b="0" i="0" u="none" strike="noStrike" cap="none">
              <a:solidFill>
                <a:schemeClr val="dk1"/>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The S.Q.U.I.D. conference is the first-ever global quantum research conference for undergraduates — by undergraduates. Together with other Quantum student organizations around the world, join us for a weekend of project presentations, panel sessions, and networking events.</a:t>
            </a:r>
            <a:endParaRPr sz="2900" b="0" i="0" u="none" strike="noStrike" cap="none">
              <a:solidFill>
                <a:schemeClr val="dk1"/>
              </a:solidFill>
              <a:latin typeface="Quicksand"/>
              <a:ea typeface="Quicksand"/>
              <a:cs typeface="Quicksand"/>
              <a:sym typeface="Quicksand"/>
            </a:endParaRPr>
          </a:p>
        </p:txBody>
      </p:sp>
      <p:sp>
        <p:nvSpPr>
          <p:cNvPr id="162" name="Google Shape;162;p6"/>
          <p:cNvSpPr txBox="1"/>
          <p:nvPr/>
        </p:nvSpPr>
        <p:spPr>
          <a:xfrm>
            <a:off x="9763185" y="2876556"/>
            <a:ext cx="222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Michelle Gelman</a:t>
            </a:r>
            <a:endParaRPr sz="1400" b="0" i="0" u="none" strike="noStrike" cap="none">
              <a:solidFill>
                <a:srgbClr val="000000"/>
              </a:solidFill>
              <a:latin typeface="Arial"/>
              <a:ea typeface="Arial"/>
              <a:cs typeface="Arial"/>
              <a:sym typeface="Arial"/>
            </a:endParaRPr>
          </a:p>
        </p:txBody>
      </p:sp>
      <p:sp>
        <p:nvSpPr>
          <p:cNvPr id="163" name="Google Shape;163;p6"/>
          <p:cNvSpPr/>
          <p:nvPr/>
        </p:nvSpPr>
        <p:spPr>
          <a:xfrm>
            <a:off x="9843146" y="1421815"/>
            <a:ext cx="1511400" cy="1511400"/>
          </a:xfrm>
          <a:prstGeom prst="ellipse">
            <a:avLst/>
          </a:prstGeom>
          <a:blipFill rotWithShape="1">
            <a:blip r:embed="rId4">
              <a:alphaModFix/>
            </a:blip>
            <a:stretch>
              <a:fillRect t="-10096" b="-21297"/>
            </a:stretch>
          </a:blipFill>
          <a:ln w="12700"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8311" y="204260"/>
            <a:ext cx="12192000" cy="1036955"/>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The first steps</a:t>
            </a: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3"/>
          <p:cNvSpPr txBox="1"/>
          <p:nvPr/>
        </p:nvSpPr>
        <p:spPr>
          <a:xfrm>
            <a:off x="2970575" y="2279288"/>
            <a:ext cx="6250800" cy="323008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chemeClr val="dk1"/>
                </a:solidFill>
                <a:latin typeface="Calibri"/>
                <a:ea typeface="Calibri"/>
                <a:cs typeface="Calibri"/>
                <a:sym typeface="Calibri"/>
              </a:rPr>
              <a:t>Starting the Journey</a:t>
            </a:r>
            <a:endParaRPr sz="2100" b="0" i="0" u="none" strike="noStrike" cap="none">
              <a:solidFill>
                <a:schemeClr val="dk1"/>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A cursory google search</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Accessing Google Scholar or arXiv.org is a great first step to access research papers</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What is arXiv again? It’s an open-access archive for articles in a broad range of fields – physics, mathematics, computer science, statistics etc.</a:t>
            </a:r>
            <a:endParaRPr/>
          </a:p>
          <a:p>
            <a:pPr marL="44450" marR="0" lvl="0" indent="0" algn="l" rtl="0">
              <a:lnSpc>
                <a:spcPct val="100000"/>
              </a:lnSpc>
              <a:spcBef>
                <a:spcPts val="0"/>
              </a:spcBef>
              <a:spcAft>
                <a:spcPts val="0"/>
              </a:spcAft>
              <a:buNone/>
            </a:pPr>
            <a:endParaRPr sz="2100" b="0" i="0" u="none" strike="noStrike" cap="none">
              <a:solidFill>
                <a:schemeClr val="dk1"/>
              </a:solidFill>
              <a:highlight>
                <a:srgbClr val="FFFFFF"/>
              </a:highlight>
              <a:latin typeface="Quicksand"/>
              <a:ea typeface="Quicksand"/>
              <a:cs typeface="Quicksand"/>
              <a:sym typeface="Quicksand"/>
            </a:endParaRPr>
          </a:p>
        </p:txBody>
      </p:sp>
      <p:pic>
        <p:nvPicPr>
          <p:cNvPr id="171" name="Google Shape;171;p3" descr="Text&#10;&#10;Description automatically generated"/>
          <p:cNvPicPr preferRelativeResize="0"/>
          <p:nvPr/>
        </p:nvPicPr>
        <p:blipFill rotWithShape="1">
          <a:blip r:embed="rId3">
            <a:alphaModFix/>
          </a:blip>
          <a:srcRect/>
          <a:stretch/>
        </p:blipFill>
        <p:spPr>
          <a:xfrm>
            <a:off x="191277" y="1523999"/>
            <a:ext cx="2380083" cy="2380083"/>
          </a:xfrm>
          <a:prstGeom prst="rect">
            <a:avLst/>
          </a:prstGeom>
          <a:noFill/>
          <a:ln>
            <a:noFill/>
          </a:ln>
        </p:spPr>
      </p:pic>
      <p:pic>
        <p:nvPicPr>
          <p:cNvPr id="172" name="Google Shape;172;p3" descr="A picture containing icon&#10;&#10;Description automatically generated"/>
          <p:cNvPicPr preferRelativeResize="0"/>
          <p:nvPr/>
        </p:nvPicPr>
        <p:blipFill rotWithShape="1">
          <a:blip r:embed="rId4">
            <a:alphaModFix/>
          </a:blip>
          <a:srcRect/>
          <a:stretch/>
        </p:blipFill>
        <p:spPr>
          <a:xfrm>
            <a:off x="74813" y="4205748"/>
            <a:ext cx="2380084" cy="2380084"/>
          </a:xfrm>
          <a:prstGeom prst="rect">
            <a:avLst/>
          </a:prstGeom>
          <a:noFill/>
          <a:ln>
            <a:noFill/>
          </a:ln>
        </p:spPr>
      </p:pic>
      <p:sp>
        <p:nvSpPr>
          <p:cNvPr id="173" name="Google Shape;173;p3"/>
          <p:cNvSpPr txBox="1"/>
          <p:nvPr/>
        </p:nvSpPr>
        <p:spPr>
          <a:xfrm>
            <a:off x="2970562" y="5597876"/>
            <a:ext cx="7380197" cy="830966"/>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However, arXiv is not peer-reviewed </a:t>
            </a:r>
            <a:r>
              <a:rPr lang="en-US" sz="2100" b="0" i="0" u="none" strike="noStrike" cap="none">
                <a:solidFill>
                  <a:schemeClr val="dk1"/>
                </a:solidFill>
                <a:highlight>
                  <a:srgbClr val="FFFFFF"/>
                </a:highlight>
                <a:latin typeface="Quicksand"/>
                <a:ea typeface="Quicksand"/>
                <a:cs typeface="Quicksand"/>
                <a:sym typeface="Quicksand"/>
              </a:rPr>
              <a:t>though in my estimation, if used with some caution, is still very useful!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p:nvPr/>
        </p:nvSpPr>
        <p:spPr>
          <a:xfrm>
            <a:off x="0" y="204260"/>
            <a:ext cx="12192000" cy="1036955"/>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dl.acm.org, Semantic Scholar, dblp</a:t>
            </a: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4"/>
          <p:cNvSpPr txBox="1"/>
          <p:nvPr/>
        </p:nvSpPr>
        <p:spPr>
          <a:xfrm>
            <a:off x="126337" y="2470973"/>
            <a:ext cx="7929092" cy="323008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chemeClr val="dk1"/>
                </a:solidFill>
                <a:latin typeface="Calibri"/>
                <a:ea typeface="Calibri"/>
                <a:cs typeface="Calibri"/>
                <a:sym typeface="Calibri"/>
              </a:rPr>
              <a:t>Starting the Journey</a:t>
            </a:r>
            <a:endParaRPr sz="2100" b="0" i="0" u="none" strike="noStrike" cap="none">
              <a:solidFill>
                <a:schemeClr val="dk1"/>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Some of these are focused on CS research like ACM, dblp but within these bounds, they are brilliant databases with more advanced search capabilities than arXiv or Google Scholar.</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Not everyone lists their articles on arXiv which might be almost universal today but not exactly true years ago.</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Semantic Scholar has a far broader scope than just CS. It is my favorite regardless on the field.  </a:t>
            </a:r>
            <a:endParaRPr/>
          </a:p>
        </p:txBody>
      </p:sp>
      <p:sp>
        <p:nvSpPr>
          <p:cNvPr id="181" name="Google Shape;181;p4"/>
          <p:cNvSpPr txBox="1"/>
          <p:nvPr/>
        </p:nvSpPr>
        <p:spPr>
          <a:xfrm>
            <a:off x="74813" y="5776684"/>
            <a:ext cx="8123685" cy="830966"/>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Unlike arXiV, these give you published papers with some very important markers about the research..see next slide</a:t>
            </a:r>
            <a:endParaRPr sz="2100" b="0" i="0" u="none" strike="noStrike" cap="none">
              <a:solidFill>
                <a:schemeClr val="dk1"/>
              </a:solidFill>
              <a:highlight>
                <a:srgbClr val="FFFFFF"/>
              </a:highlight>
              <a:latin typeface="Quicksand"/>
              <a:ea typeface="Quicksand"/>
              <a:cs typeface="Quicksand"/>
              <a:sym typeface="Quicksand"/>
            </a:endParaRPr>
          </a:p>
        </p:txBody>
      </p:sp>
      <p:pic>
        <p:nvPicPr>
          <p:cNvPr id="182" name="Google Shape;182;p4" descr="A picture containing text"/>
          <p:cNvPicPr preferRelativeResize="0"/>
          <p:nvPr/>
        </p:nvPicPr>
        <p:blipFill rotWithShape="1">
          <a:blip r:embed="rId3">
            <a:alphaModFix/>
          </a:blip>
          <a:srcRect/>
          <a:stretch/>
        </p:blipFill>
        <p:spPr>
          <a:xfrm>
            <a:off x="126337" y="1309123"/>
            <a:ext cx="3786300" cy="1093942"/>
          </a:xfrm>
          <a:prstGeom prst="rect">
            <a:avLst/>
          </a:prstGeom>
          <a:noFill/>
          <a:ln>
            <a:noFill/>
          </a:ln>
        </p:spPr>
      </p:pic>
      <p:pic>
        <p:nvPicPr>
          <p:cNvPr id="183" name="Google Shape;183;p4" descr="Graphical user interface&#10;&#10;Description automatically generated"/>
          <p:cNvPicPr preferRelativeResize="0"/>
          <p:nvPr/>
        </p:nvPicPr>
        <p:blipFill rotWithShape="1">
          <a:blip r:embed="rId4">
            <a:alphaModFix/>
          </a:blip>
          <a:srcRect/>
          <a:stretch/>
        </p:blipFill>
        <p:spPr>
          <a:xfrm>
            <a:off x="7449703" y="1258571"/>
            <a:ext cx="3883881" cy="14564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p:nvPr/>
        </p:nvSpPr>
        <p:spPr>
          <a:xfrm>
            <a:off x="0" y="204260"/>
            <a:ext cx="12192000" cy="1036955"/>
          </a:xfrm>
          <a:prstGeom prst="rect">
            <a:avLst/>
          </a:prstGeom>
          <a:solidFill>
            <a:srgbClr val="404040"/>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	Important Quantitative/Qualitative markers</a:t>
            </a: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74813" y="272168"/>
            <a:ext cx="12042300" cy="8979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p8"/>
          <p:cNvSpPr txBox="1"/>
          <p:nvPr/>
        </p:nvSpPr>
        <p:spPr>
          <a:xfrm>
            <a:off x="74813" y="2021005"/>
            <a:ext cx="7929092" cy="161425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chemeClr val="dk1"/>
                </a:solidFill>
                <a:latin typeface="Calibri"/>
                <a:ea typeface="Calibri"/>
                <a:cs typeface="Calibri"/>
                <a:sym typeface="Calibri"/>
              </a:rPr>
              <a:t>The key markers for a ‘cursory judgement’</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Citations: how many does it have or any at all?</a:t>
            </a:r>
            <a:endParaRPr/>
          </a:p>
          <a:p>
            <a:pPr marL="457200" marR="0" lvl="0" indent="-412750" algn="l" rtl="0">
              <a:lnSpc>
                <a:spcPct val="100000"/>
              </a:lnSpc>
              <a:spcBef>
                <a:spcPts val="0"/>
              </a:spcBef>
              <a:spcAft>
                <a:spcPts val="0"/>
              </a:spcAft>
              <a:buClr>
                <a:schemeClr val="dk1"/>
              </a:buClr>
              <a:buSzPts val="2900"/>
              <a:buFont typeface="Quicksand"/>
              <a:buChar char="●"/>
            </a:pPr>
            <a:r>
              <a:rPr lang="en-US" sz="2100" b="0" i="0" u="none" strike="noStrike" cap="none">
                <a:solidFill>
                  <a:schemeClr val="dk1"/>
                </a:solidFill>
                <a:highlight>
                  <a:srgbClr val="FFFFFF"/>
                </a:highlight>
                <a:latin typeface="Quicksand"/>
                <a:ea typeface="Quicksand"/>
                <a:cs typeface="Quicksand"/>
                <a:sym typeface="Quicksand"/>
              </a:rPr>
              <a:t>Published? CS research is often published in various conferences, a strange exception within the sciences… </a:t>
            </a:r>
            <a:endParaRPr/>
          </a:p>
        </p:txBody>
      </p:sp>
      <p:sp>
        <p:nvSpPr>
          <p:cNvPr id="191" name="Google Shape;191;p8"/>
          <p:cNvSpPr txBox="1"/>
          <p:nvPr/>
        </p:nvSpPr>
        <p:spPr>
          <a:xfrm>
            <a:off x="74813" y="1309123"/>
            <a:ext cx="9884060" cy="830966"/>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4450" marR="0" lvl="0" indent="0" algn="l" rtl="0">
              <a:lnSpc>
                <a:spcPct val="100000"/>
              </a:lnSpc>
              <a:spcBef>
                <a:spcPts val="0"/>
              </a:spcBef>
              <a:spcAft>
                <a:spcPts val="0"/>
              </a:spcAft>
              <a:buNone/>
            </a:pPr>
            <a:r>
              <a:rPr lang="en-US" sz="2100" b="1" i="0" u="none" strike="noStrike" cap="none">
                <a:solidFill>
                  <a:schemeClr val="dk1"/>
                </a:solidFill>
                <a:highlight>
                  <a:srgbClr val="FFFFFF"/>
                </a:highlight>
                <a:latin typeface="Quicksand"/>
                <a:ea typeface="Quicksand"/>
                <a:cs typeface="Quicksand"/>
                <a:sym typeface="Quicksand"/>
              </a:rPr>
              <a:t>Best to approach some of these markers with some caution depending on one’s field of interest.</a:t>
            </a:r>
            <a:endParaRPr sz="2100" b="0" i="0" u="none" strike="noStrike" cap="none">
              <a:solidFill>
                <a:schemeClr val="dk1"/>
              </a:solidFill>
              <a:highlight>
                <a:srgbClr val="FFFFFF"/>
              </a:highlight>
              <a:latin typeface="Quicksand"/>
              <a:ea typeface="Quicksand"/>
              <a:cs typeface="Quicksand"/>
              <a:sym typeface="Quicksand"/>
            </a:endParaRPr>
          </a:p>
        </p:txBody>
      </p:sp>
      <p:sp>
        <p:nvSpPr>
          <p:cNvPr id="192" name="Google Shape;192;p8"/>
          <p:cNvSpPr txBox="1"/>
          <p:nvPr/>
        </p:nvSpPr>
        <p:spPr>
          <a:xfrm>
            <a:off x="74813" y="3635263"/>
            <a:ext cx="7929092" cy="204283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US" sz="2100" b="0" i="0" u="none" strike="noStrike" cap="none">
                <a:solidFill>
                  <a:schemeClr val="dk1"/>
                </a:solidFill>
                <a:highlight>
                  <a:srgbClr val="FFFFFF"/>
                </a:highlight>
                <a:latin typeface="Quicksand"/>
                <a:ea typeface="Quicksand"/>
                <a:cs typeface="Quicksand"/>
                <a:sym typeface="Quicksand"/>
              </a:rPr>
              <a:t>Citations will yield a rough check on whether the research is baseline-legit or even somewhat influential to a degree. </a:t>
            </a:r>
            <a:endParaRPr/>
          </a:p>
          <a:p>
            <a:pPr marL="0" marR="0" lvl="0" indent="0" algn="l" rtl="0">
              <a:lnSpc>
                <a:spcPct val="115000"/>
              </a:lnSpc>
              <a:spcBef>
                <a:spcPts val="0"/>
              </a:spcBef>
              <a:spcAft>
                <a:spcPts val="0"/>
              </a:spcAft>
              <a:buClr>
                <a:srgbClr val="000000"/>
              </a:buClr>
              <a:buSzPts val="2100"/>
              <a:buFont typeface="Arial"/>
              <a:buNone/>
            </a:pPr>
            <a:r>
              <a:rPr lang="en-US" sz="2100" b="0" i="0" u="none" strike="noStrike" cap="none">
                <a:solidFill>
                  <a:schemeClr val="dk1"/>
                </a:solidFill>
                <a:highlight>
                  <a:srgbClr val="FFFFFF"/>
                </a:highlight>
                <a:latin typeface="Quicksand"/>
                <a:ea typeface="Quicksand"/>
                <a:cs typeface="Quicksand"/>
                <a:sym typeface="Quicksand"/>
              </a:rPr>
              <a:t>Semantic Scholar has a </a:t>
            </a:r>
            <a:r>
              <a:rPr lang="en-US" sz="2100" b="1" i="0" u="none" strike="noStrike" cap="none">
                <a:solidFill>
                  <a:schemeClr val="dk1"/>
                </a:solidFill>
                <a:highlight>
                  <a:srgbClr val="FFFFFF"/>
                </a:highlight>
                <a:latin typeface="Quicksand"/>
                <a:ea typeface="Quicksand"/>
                <a:cs typeface="Quicksand"/>
                <a:sym typeface="Quicksand"/>
              </a:rPr>
              <a:t>brilliant AI-powered engine that shows related research </a:t>
            </a:r>
            <a:r>
              <a:rPr lang="en-US" sz="2100" b="0" i="0" u="none" strike="noStrike" cap="none">
                <a:solidFill>
                  <a:schemeClr val="dk1"/>
                </a:solidFill>
                <a:highlight>
                  <a:srgbClr val="FFFFFF"/>
                </a:highlight>
                <a:latin typeface="Quicksand"/>
                <a:ea typeface="Quicksand"/>
                <a:cs typeface="Quicksand"/>
                <a:sym typeface="Quicksand"/>
              </a:rPr>
              <a:t>along with #citations, referenced papers, # ‘ influential citations’.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1159</Words>
  <Application>Microsoft Office PowerPoint</Application>
  <PresentationFormat>Widescreen</PresentationFormat>
  <Paragraphs>111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Quicksand</vt:lpstr>
      <vt:lpstr>Office Theme</vt:lpstr>
      <vt:lpstr>Quantum Collective </vt:lpstr>
      <vt:lpstr> Officers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Collective </dc:title>
  <dc:creator>Michelle Gelman</dc:creator>
  <cp:lastModifiedBy>Rithvik</cp:lastModifiedBy>
  <cp:revision>1</cp:revision>
  <dcterms:created xsi:type="dcterms:W3CDTF">2022-08-17T18:03:06Z</dcterms:created>
  <dcterms:modified xsi:type="dcterms:W3CDTF">2023-02-01T22:04:23Z</dcterms:modified>
</cp:coreProperties>
</file>